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4"/>
    <p:sldMasterId id="2147483814" r:id="rId5"/>
    <p:sldMasterId id="2147483821" r:id="rId6"/>
  </p:sldMasterIdLst>
  <p:notesMasterIdLst>
    <p:notesMasterId r:id="rId28"/>
  </p:notesMasterIdLst>
  <p:sldIdLst>
    <p:sldId id="331" r:id="rId7"/>
    <p:sldId id="378" r:id="rId8"/>
    <p:sldId id="529" r:id="rId9"/>
    <p:sldId id="534" r:id="rId10"/>
    <p:sldId id="504" r:id="rId11"/>
    <p:sldId id="545" r:id="rId12"/>
    <p:sldId id="546" r:id="rId13"/>
    <p:sldId id="547" r:id="rId14"/>
    <p:sldId id="548" r:id="rId15"/>
    <p:sldId id="549" r:id="rId16"/>
    <p:sldId id="550" r:id="rId17"/>
    <p:sldId id="551" r:id="rId18"/>
    <p:sldId id="532" r:id="rId19"/>
    <p:sldId id="580" r:id="rId20"/>
    <p:sldId id="540" r:id="rId21"/>
    <p:sldId id="570" r:id="rId22"/>
    <p:sldId id="472" r:id="rId23"/>
    <p:sldId id="489" r:id="rId24"/>
    <p:sldId id="490" r:id="rId25"/>
    <p:sldId id="491" r:id="rId26"/>
    <p:sldId id="542" r:id="rId27"/>
  </p:sldIdLst>
  <p:sldSz cx="9144000" cy="5143500" type="screen16x9"/>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INISTÈRIEL" id="{0B896E98-F45E-4768-8620-EDDF394BE181}">
          <p14:sldIdLst>
            <p14:sldId id="331"/>
            <p14:sldId id="378"/>
            <p14:sldId id="529"/>
            <p14:sldId id="534"/>
            <p14:sldId id="504"/>
            <p14:sldId id="545"/>
            <p14:sldId id="546"/>
            <p14:sldId id="547"/>
            <p14:sldId id="548"/>
            <p14:sldId id="549"/>
            <p14:sldId id="550"/>
            <p14:sldId id="551"/>
            <p14:sldId id="532"/>
            <p14:sldId id="580"/>
            <p14:sldId id="540"/>
            <p14:sldId id="570"/>
            <p14:sldId id="472"/>
            <p14:sldId id="489"/>
            <p14:sldId id="490"/>
            <p14:sldId id="491"/>
            <p14:sldId id="542"/>
          </p14:sldIdLst>
        </p14:section>
        <p14:section name="MÉTHODOLOGIE" id="{EB03BDE6-D677-4574-A7BF-9721F91BDEB8}">
          <p14:sldIdLst/>
        </p14:section>
      </p14:sectionLst>
    </p:ext>
    <p:ext uri="{EFAFB233-063F-42B5-8137-9DF3F51BA10A}">
      <p15:sldGuideLst xmlns:p15="http://schemas.microsoft.com/office/powerpoint/2012/main">
        <p15:guide id="1" orient="horz" pos="1620">
          <p15:clr>
            <a:srgbClr val="A4A3A4"/>
          </p15:clr>
        </p15:guide>
        <p15:guide id="2" orient="horz" pos="191">
          <p15:clr>
            <a:srgbClr val="A4A3A4"/>
          </p15:clr>
        </p15:guide>
        <p15:guide id="3" orient="horz" pos="854">
          <p15:clr>
            <a:srgbClr val="A4A3A4"/>
          </p15:clr>
        </p15:guide>
        <p15:guide id="4" orient="horz" pos="821">
          <p15:clr>
            <a:srgbClr val="A4A3A4"/>
          </p15:clr>
        </p15:guide>
        <p15:guide id="5" orient="horz" pos="3049">
          <p15:clr>
            <a:srgbClr val="A4A3A4"/>
          </p15:clr>
        </p15:guide>
        <p15:guide id="6" orient="horz" pos="3151">
          <p15:clr>
            <a:srgbClr val="A4A3A4"/>
          </p15:clr>
        </p15:guide>
        <p15:guide id="7" pos="2880">
          <p15:clr>
            <a:srgbClr val="A4A3A4"/>
          </p15:clr>
        </p15:guide>
        <p15:guide id="8" pos="476">
          <p15:clr>
            <a:srgbClr val="A4A3A4"/>
          </p15:clr>
        </p15:guide>
        <p15:guide id="9" pos="5193">
          <p15:clr>
            <a:srgbClr val="A4A3A4"/>
          </p15:clr>
        </p15:guide>
        <p15:guide id="10" pos="5465">
          <p15:clr>
            <a:srgbClr val="A4A3A4"/>
          </p15:clr>
        </p15:guide>
        <p15:guide id="11" orient="horz" pos="1720" userDrawn="1">
          <p15:clr>
            <a:srgbClr val="A4A3A4"/>
          </p15:clr>
        </p15:guide>
        <p15:guide id="12" pos="2980" userDrawn="1">
          <p15:clr>
            <a:srgbClr val="A4A3A4"/>
          </p15:clr>
        </p15:guide>
        <p15:guide id="13" orient="horz" pos="18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IERRY DELANOE" initials="TD" lastIdx="3" clrIdx="0">
    <p:extLst>
      <p:ext uri="{19B8F6BF-5375-455C-9EA6-DF929625EA0E}">
        <p15:presenceInfo xmlns:p15="http://schemas.microsoft.com/office/powerpoint/2012/main" userId="S-1-5-21-1616320312-2655828719-4280963109-15505" providerId="AD"/>
      </p:ext>
    </p:extLst>
  </p:cmAuthor>
  <p:cmAuthor id="2" name="LAURENT DEVIGNE" initials="LD" lastIdx="2" clrIdx="2">
    <p:extLst>
      <p:ext uri="{19B8F6BF-5375-455C-9EA6-DF929625EA0E}">
        <p15:presenceInfo xmlns:p15="http://schemas.microsoft.com/office/powerpoint/2012/main" userId="S-1-5-21-1616320312-2655828719-4280963109-754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7DA41C"/>
    <a:srgbClr val="FF9933"/>
    <a:srgbClr val="FFCC6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6"/>
    <p:restoredTop sz="94660"/>
  </p:normalViewPr>
  <p:slideViewPr>
    <p:cSldViewPr showGuides="1">
      <p:cViewPr varScale="1">
        <p:scale>
          <a:sx n="97" d="100"/>
          <a:sy n="97" d="100"/>
        </p:scale>
        <p:origin x="606" y="78"/>
      </p:cViewPr>
      <p:guideLst>
        <p:guide orient="horz" pos="1620"/>
        <p:guide orient="horz" pos="191"/>
        <p:guide orient="horz" pos="854"/>
        <p:guide orient="horz" pos="821"/>
        <p:guide orient="horz" pos="3049"/>
        <p:guide orient="horz" pos="3151"/>
        <p:guide pos="2880"/>
        <p:guide pos="476"/>
        <p:guide pos="5193"/>
        <p:guide pos="5465"/>
        <p:guide orient="horz" pos="1720"/>
        <p:guide pos="2980"/>
        <p:guide orient="horz" pos="182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presProps" Target="presProps.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17/03/2022</a:t>
            </a:fld>
            <a:endParaRPr lang="fr-FR" dirty="0"/>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r>
              <a:rPr lang="fr-FR" smtClean="0"/>
              <a:t>9/03/2021</a:t>
            </a:r>
            <a:endParaRPr lang="fr-FR" dirty="0"/>
          </a:p>
        </p:txBody>
      </p:sp>
      <p:sp>
        <p:nvSpPr>
          <p:cNvPr id="5" name="Espace réservé du pied de page 4"/>
          <p:cNvSpPr>
            <a:spLocks noGrp="1"/>
          </p:cNvSpPr>
          <p:nvPr>
            <p:ph type="ftr" sz="quarter" idx="11"/>
          </p:nvPr>
        </p:nvSpPr>
        <p:spPr bwMode="gray">
          <a:xfrm>
            <a:off x="720000" y="3919897"/>
            <a:ext cx="3240000" cy="900000"/>
          </a:xfrm>
        </p:spPr>
        <p:txBody>
          <a:bodyPr anchor="b" anchorCtr="0"/>
          <a:lstStyle>
            <a:lvl1pPr>
              <a:defRPr sz="1150"/>
            </a:lvl1pPr>
          </a:lstStyle>
          <a:p>
            <a:r>
              <a:rPr lang="fr-FR" smtClean="0"/>
              <a:t>DGRH – Elections professionnelles 2022</a:t>
            </a:r>
            <a:endParaRPr lang="fr-FR" dirty="0"/>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9" name="Image 8">
            <a:extLst>
              <a:ext uri="{FF2B5EF4-FFF2-40B4-BE49-F238E27FC236}">
                <a16:creationId xmlns:a16="http://schemas.microsoft.com/office/drawing/2014/main" id="{7C30FD0E-4091-7947-B2D3-D2B7AE5FDF4D}"/>
              </a:ext>
            </a:extLst>
          </p:cNvPr>
          <p:cNvPicPr>
            <a:picLocks noChangeAspect="1"/>
          </p:cNvPicPr>
          <p:nvPr userDrawn="1"/>
        </p:nvPicPr>
        <p:blipFill>
          <a:blip r:embed="rId2"/>
          <a:stretch>
            <a:fillRect/>
          </a:stretch>
        </p:blipFill>
        <p:spPr>
          <a:xfrm>
            <a:off x="451330" y="267494"/>
            <a:ext cx="3168352" cy="3922267"/>
          </a:xfrm>
          <a:prstGeom prst="rect">
            <a:avLst/>
          </a:prstGeom>
        </p:spPr>
      </p:pic>
    </p:spTree>
    <p:extLst>
      <p:ext uri="{BB962C8B-B14F-4D97-AF65-F5344CB8AC3E}">
        <p14:creationId xmlns:p14="http://schemas.microsoft.com/office/powerpoint/2010/main" val="3432610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915566"/>
            <a:ext cx="9144000" cy="4228834"/>
          </a:xfrm>
          <a:solidFill>
            <a:schemeClr val="bg1">
              <a:lumMod val="85000"/>
            </a:schemeClr>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lIns="0" bIns="360000" anchor="ctr" anchorCtr="0"/>
          <a:lstStyle>
            <a:lvl1pPr marL="396000" indent="-396000">
              <a:buFont typeface="+mj-lt"/>
              <a:buAutoNum type="arabicPeriod"/>
              <a:defRPr sz="3250"/>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smtClean="0"/>
              <a:t>12/05/2021</a:t>
            </a:r>
            <a:endParaRPr lang="fr-FR" cap="all" dirty="0"/>
          </a:p>
        </p:txBody>
      </p:sp>
      <p:sp>
        <p:nvSpPr>
          <p:cNvPr id="4" name="Espace réservé du pied de page 3"/>
          <p:cNvSpPr>
            <a:spLocks noGrp="1"/>
          </p:cNvSpPr>
          <p:nvPr>
            <p:ph type="ftr" sz="quarter" idx="11"/>
          </p:nvPr>
        </p:nvSpPr>
        <p:spPr bwMode="gray"/>
        <p:txBody>
          <a:bodyPr/>
          <a:lstStyle>
            <a:lvl1pPr>
              <a:defRPr/>
            </a:lvl1pPr>
          </a:lstStyle>
          <a:p>
            <a:r>
              <a:rPr lang="fr-FR" smtClean="0"/>
              <a:t>DGRH – Elections professionnelles 2022</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1236520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smtClean="0"/>
              <a:t>12/05/2021</a:t>
            </a:r>
            <a:endParaRPr lang="fr-FR" cap="all" dirty="0"/>
          </a:p>
        </p:txBody>
      </p:sp>
      <p:sp>
        <p:nvSpPr>
          <p:cNvPr id="4" name="Espace réservé du pied de page 3"/>
          <p:cNvSpPr>
            <a:spLocks noGrp="1"/>
          </p:cNvSpPr>
          <p:nvPr>
            <p:ph type="ftr" sz="quarter" idx="11"/>
          </p:nvPr>
        </p:nvSpPr>
        <p:spPr bwMode="gray"/>
        <p:txBody>
          <a:bodyPr/>
          <a:lstStyle>
            <a:lvl1pPr>
              <a:defRPr/>
            </a:lvl1pPr>
          </a:lstStyle>
          <a:p>
            <a:r>
              <a:rPr lang="fr-FR" smtClean="0"/>
              <a:t>DGRH – Elections professionnelles 2022</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0"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
        <p:nvSpPr>
          <p:cNvPr id="12" name="Espace réservé du texte 11"/>
          <p:cNvSpPr>
            <a:spLocks noGrp="1"/>
          </p:cNvSpPr>
          <p:nvPr>
            <p:ph type="body" sz="quarter" idx="14" hasCustomPrompt="1"/>
          </p:nvPr>
        </p:nvSpPr>
        <p:spPr bwMode="gray">
          <a:xfrm>
            <a:off x="359999"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3312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6264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23003565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r>
              <a:rPr lang="fr-FR" smtClean="0"/>
              <a:t>19 octobre 2021</a:t>
            </a:r>
            <a:endParaRPr lang="fr-FR" dirty="0"/>
          </a:p>
        </p:txBody>
      </p:sp>
      <p:sp>
        <p:nvSpPr>
          <p:cNvPr id="5" name="Espace réservé du pied de page 4"/>
          <p:cNvSpPr>
            <a:spLocks noGrp="1"/>
          </p:cNvSpPr>
          <p:nvPr>
            <p:ph type="ftr" sz="quarter" idx="11"/>
          </p:nvPr>
        </p:nvSpPr>
        <p:spPr bwMode="gray">
          <a:xfrm>
            <a:off x="720000" y="3919897"/>
            <a:ext cx="3240000" cy="900000"/>
          </a:xfrm>
        </p:spPr>
        <p:txBody>
          <a:bodyPr anchor="b" anchorCtr="0"/>
          <a:lstStyle>
            <a:lvl1pPr>
              <a:defRPr sz="1150"/>
            </a:lvl1pPr>
          </a:lstStyle>
          <a:p>
            <a:r>
              <a:rPr lang="fr-FR" smtClean="0"/>
              <a:t>DGRH – Elections professionnelles 2022</a:t>
            </a:r>
            <a:endParaRPr lang="fr-FR" dirty="0"/>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9" name="Image 8">
            <a:extLst>
              <a:ext uri="{FF2B5EF4-FFF2-40B4-BE49-F238E27FC236}">
                <a16:creationId xmlns:a16="http://schemas.microsoft.com/office/drawing/2014/main" id="{7C30FD0E-4091-7947-B2D3-D2B7AE5FDF4D}"/>
              </a:ext>
            </a:extLst>
          </p:cNvPr>
          <p:cNvPicPr>
            <a:picLocks noChangeAspect="1"/>
          </p:cNvPicPr>
          <p:nvPr userDrawn="1"/>
        </p:nvPicPr>
        <p:blipFill>
          <a:blip r:embed="rId2"/>
          <a:stretch>
            <a:fillRect/>
          </a:stretch>
        </p:blipFill>
        <p:spPr>
          <a:xfrm>
            <a:off x="451330" y="267494"/>
            <a:ext cx="3168352" cy="3922267"/>
          </a:xfrm>
          <a:prstGeom prst="rect">
            <a:avLst/>
          </a:prstGeom>
        </p:spPr>
      </p:pic>
    </p:spTree>
    <p:extLst>
      <p:ext uri="{BB962C8B-B14F-4D97-AF65-F5344CB8AC3E}">
        <p14:creationId xmlns:p14="http://schemas.microsoft.com/office/powerpoint/2010/main" val="30361234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2" name="Espace réservé de la date 1"/>
          <p:cNvSpPr>
            <a:spLocks noGrp="1"/>
          </p:cNvSpPr>
          <p:nvPr>
            <p:ph type="dt" sz="half" idx="10"/>
          </p:nvPr>
        </p:nvSpPr>
        <p:spPr bwMode="gray"/>
        <p:txBody>
          <a:bodyPr/>
          <a:lstStyle/>
          <a:p>
            <a:pPr algn="r"/>
            <a:r>
              <a:rPr lang="fr-FR" cap="all" smtClean="0"/>
              <a:t>19 octobre 2021</a:t>
            </a:r>
            <a:endParaRPr lang="fr-FR" cap="all" dirty="0"/>
          </a:p>
        </p:txBody>
      </p:sp>
      <p:sp>
        <p:nvSpPr>
          <p:cNvPr id="3" name="Espace réservé du pied de page 2"/>
          <p:cNvSpPr>
            <a:spLocks noGrp="1"/>
          </p:cNvSpPr>
          <p:nvPr>
            <p:ph type="ftr" sz="quarter" idx="11"/>
          </p:nvPr>
        </p:nvSpPr>
        <p:spPr bwMode="gray"/>
        <p:txBody>
          <a:bodyPr/>
          <a:lstStyle>
            <a:lvl1pPr>
              <a:defRPr/>
            </a:lvl1pPr>
          </a:lstStyle>
          <a:p>
            <a:r>
              <a:rPr lang="fr-FR" smtClean="0"/>
              <a:t>DGRH – Elections professionnelles 2022</a:t>
            </a:r>
            <a:endParaRPr lang="fr-FR" dirty="0"/>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360000" y="2346046"/>
            <a:ext cx="8424000" cy="2077200"/>
          </a:xfrm>
        </p:spPr>
        <p:txBody>
          <a:bodyPr/>
          <a:lstStyle>
            <a:lvl1pPr>
              <a:lnSpc>
                <a:spcPct val="90000"/>
              </a:lnSpc>
              <a:spcAft>
                <a:spcPts val="0"/>
              </a:spcAft>
              <a:defRPr sz="3250" b="1" cap="all" baseline="0"/>
            </a:lvl1pPr>
            <a:lvl2pPr marL="0" indent="0">
              <a:spcBef>
                <a:spcPts val="500"/>
              </a:spcBef>
              <a:spcAft>
                <a:spcPts val="0"/>
              </a:spcAft>
              <a:buNone/>
              <a:defRPr sz="1850"/>
            </a:lvl2pPr>
          </a:lstStyle>
          <a:p>
            <a:pPr lvl="0"/>
            <a:r>
              <a:rPr lang="fr-FR" dirty="0"/>
              <a:t>Titre</a:t>
            </a:r>
          </a:p>
          <a:p>
            <a:pPr lvl="1"/>
            <a:r>
              <a:rPr lang="fr-FR" dirty="0"/>
              <a:t>Sous-titre</a:t>
            </a:r>
          </a:p>
        </p:txBody>
      </p:sp>
      <p:cxnSp>
        <p:nvCxnSpPr>
          <p:cNvPr id="12" name="Connecteur droit 11"/>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Image 9">
            <a:extLst>
              <a:ext uri="{FF2B5EF4-FFF2-40B4-BE49-F238E27FC236}">
                <a16:creationId xmlns:a16="http://schemas.microsoft.com/office/drawing/2014/main" id="{F087EBDF-C1D8-E24D-910C-98CBCBBF7CA8}"/>
              </a:ext>
            </a:extLst>
          </p:cNvPr>
          <p:cNvPicPr>
            <a:picLocks noChangeAspect="1"/>
          </p:cNvPicPr>
          <p:nvPr userDrawn="1"/>
        </p:nvPicPr>
        <p:blipFill>
          <a:blip r:embed="rId2"/>
          <a:stretch>
            <a:fillRect/>
          </a:stretch>
        </p:blipFill>
        <p:spPr>
          <a:xfrm>
            <a:off x="167996" y="90000"/>
            <a:ext cx="1739708" cy="2152888"/>
          </a:xfrm>
          <a:prstGeom prst="rect">
            <a:avLst/>
          </a:prstGeom>
        </p:spPr>
      </p:pic>
    </p:spTree>
    <p:extLst>
      <p:ext uri="{BB962C8B-B14F-4D97-AF65-F5344CB8AC3E}">
        <p14:creationId xmlns:p14="http://schemas.microsoft.com/office/powerpoint/2010/main" val="2160871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smtClean="0"/>
              <a:t>19 octobre 2021</a:t>
            </a:r>
            <a:endParaRPr lang="fr-FR" cap="all" dirty="0"/>
          </a:p>
        </p:txBody>
      </p:sp>
      <p:sp>
        <p:nvSpPr>
          <p:cNvPr id="4" name="Espace réservé du pied de page 3"/>
          <p:cNvSpPr>
            <a:spLocks noGrp="1"/>
          </p:cNvSpPr>
          <p:nvPr>
            <p:ph type="ftr" sz="quarter" idx="11"/>
          </p:nvPr>
        </p:nvSpPr>
        <p:spPr bwMode="gray"/>
        <p:txBody>
          <a:bodyPr/>
          <a:lstStyle>
            <a:lvl1pPr>
              <a:defRPr/>
            </a:lvl1pPr>
          </a:lstStyle>
          <a:p>
            <a:r>
              <a:rPr lang="fr-FR" smtClean="0"/>
              <a:t>DGRH – Elections professionnelles 2022</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59998" y="1891968"/>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Tree>
    <p:extLst>
      <p:ext uri="{BB962C8B-B14F-4D97-AF65-F5344CB8AC3E}">
        <p14:creationId xmlns:p14="http://schemas.microsoft.com/office/powerpoint/2010/main" val="24539836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915566"/>
            <a:ext cx="9144000" cy="4228834"/>
          </a:xfrm>
          <a:solidFill>
            <a:schemeClr val="bg1">
              <a:lumMod val="85000"/>
            </a:schemeClr>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lIns="0" bIns="360000" anchor="ctr" anchorCtr="0"/>
          <a:lstStyle>
            <a:lvl1pPr marL="396000" indent="-396000">
              <a:buFont typeface="+mj-lt"/>
              <a:buAutoNum type="arabicPeriod"/>
              <a:defRPr sz="3250"/>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smtClean="0"/>
              <a:t>19 octobre 2021</a:t>
            </a:r>
            <a:endParaRPr lang="fr-FR" cap="all" dirty="0"/>
          </a:p>
        </p:txBody>
      </p:sp>
      <p:sp>
        <p:nvSpPr>
          <p:cNvPr id="4" name="Espace réservé du pied de page 3"/>
          <p:cNvSpPr>
            <a:spLocks noGrp="1"/>
          </p:cNvSpPr>
          <p:nvPr>
            <p:ph type="ftr" sz="quarter" idx="11"/>
          </p:nvPr>
        </p:nvSpPr>
        <p:spPr bwMode="gray"/>
        <p:txBody>
          <a:bodyPr/>
          <a:lstStyle>
            <a:lvl1pPr>
              <a:defRPr/>
            </a:lvl1pPr>
          </a:lstStyle>
          <a:p>
            <a:r>
              <a:rPr lang="fr-FR" smtClean="0"/>
              <a:t>DGRH – Elections professionnelles 2022</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21601792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smtClean="0"/>
              <a:t>19 octobre 2021</a:t>
            </a:r>
            <a:endParaRPr lang="fr-FR" cap="all" dirty="0"/>
          </a:p>
        </p:txBody>
      </p:sp>
      <p:sp>
        <p:nvSpPr>
          <p:cNvPr id="4" name="Espace réservé du pied de page 3"/>
          <p:cNvSpPr>
            <a:spLocks noGrp="1"/>
          </p:cNvSpPr>
          <p:nvPr>
            <p:ph type="ftr" sz="quarter" idx="11"/>
          </p:nvPr>
        </p:nvSpPr>
        <p:spPr bwMode="gray"/>
        <p:txBody>
          <a:bodyPr/>
          <a:lstStyle>
            <a:lvl1pPr>
              <a:defRPr/>
            </a:lvl1pPr>
          </a:lstStyle>
          <a:p>
            <a:r>
              <a:rPr lang="fr-FR" smtClean="0"/>
              <a:t>DGRH – Elections professionnelles 2022</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0"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
        <p:nvSpPr>
          <p:cNvPr id="12" name="Espace réservé du texte 11"/>
          <p:cNvSpPr>
            <a:spLocks noGrp="1"/>
          </p:cNvSpPr>
          <p:nvPr>
            <p:ph type="body" sz="quarter" idx="14" hasCustomPrompt="1"/>
          </p:nvPr>
        </p:nvSpPr>
        <p:spPr bwMode="gray">
          <a:xfrm>
            <a:off x="359999"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3312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6264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23819740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4" name="Titre 3"/>
          <p:cNvSpPr>
            <a:spLocks noGrp="1"/>
          </p:cNvSpPr>
          <p:nvPr>
            <p:ph type="title" hasCustomPrompt="1"/>
          </p:nvPr>
        </p:nvSpPr>
        <p:spPr bwMode="gray">
          <a:xfrm>
            <a:off x="359999" y="900000"/>
            <a:ext cx="8424000" cy="720000"/>
          </a:xfrm>
        </p:spPr>
        <p:txBody>
          <a:bodyPr/>
          <a:lstStyle/>
          <a:p>
            <a:r>
              <a:rPr lang="fr-FR" noProof="0" dirty="0"/>
              <a:t>Titre</a:t>
            </a:r>
            <a:endParaRPr lang="fr-FR" dirty="0"/>
          </a:p>
        </p:txBody>
      </p:sp>
      <p:sp>
        <p:nvSpPr>
          <p:cNvPr id="5" name="Espace réservé de la date 4"/>
          <p:cNvSpPr>
            <a:spLocks noGrp="1"/>
          </p:cNvSpPr>
          <p:nvPr>
            <p:ph type="dt" sz="half" idx="10"/>
          </p:nvPr>
        </p:nvSpPr>
        <p:spPr bwMode="gray"/>
        <p:txBody>
          <a:bodyPr/>
          <a:lstStyle/>
          <a:p>
            <a:pPr algn="r"/>
            <a:r>
              <a:rPr lang="fr-FR" cap="all" smtClean="0"/>
              <a:t>19 octobre 2021</a:t>
            </a:r>
            <a:endParaRPr lang="fr-FR" cap="all" dirty="0"/>
          </a:p>
        </p:txBody>
      </p:sp>
      <p:sp>
        <p:nvSpPr>
          <p:cNvPr id="6" name="Espace réservé du pied de page 5"/>
          <p:cNvSpPr>
            <a:spLocks noGrp="1"/>
          </p:cNvSpPr>
          <p:nvPr>
            <p:ph type="ftr" sz="quarter" idx="11"/>
          </p:nvPr>
        </p:nvSpPr>
        <p:spPr bwMode="gray"/>
        <p:txBody>
          <a:bodyPr/>
          <a:lstStyle>
            <a:lvl1pPr>
              <a:defRPr/>
            </a:lvl1pPr>
          </a:lstStyle>
          <a:p>
            <a:r>
              <a:rPr lang="fr-FR" smtClean="0"/>
              <a:t>DGRH – Elections professionnelles 2022</a:t>
            </a:r>
            <a:endParaRPr lang="fr-FR" dirty="0"/>
          </a:p>
        </p:txBody>
      </p:sp>
      <p:sp>
        <p:nvSpPr>
          <p:cNvPr id="7" name="Espace réservé du numéro de diapositive 6"/>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9" name="Espace réservé du contenu 8"/>
          <p:cNvSpPr>
            <a:spLocks noGrp="1"/>
          </p:cNvSpPr>
          <p:nvPr>
            <p:ph sz="quarter" idx="14" hasCustomPrompt="1"/>
          </p:nvPr>
        </p:nvSpPr>
        <p:spPr bwMode="gray">
          <a:xfrm>
            <a:off x="359998" y="1836000"/>
            <a:ext cx="8424000" cy="2574000"/>
          </a:xfrm>
        </p:spPr>
        <p:txBody>
          <a:bodyPr/>
          <a:lstStyle>
            <a:lvl1pPr>
              <a:defRPr/>
            </a:lvl1pPr>
            <a:lvl2pPr>
              <a:defRPr/>
            </a:lvl2pPr>
            <a:lvl3pPr>
              <a:defRPr/>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Tree>
    <p:extLst>
      <p:ext uri="{BB962C8B-B14F-4D97-AF65-F5344CB8AC3E}">
        <p14:creationId xmlns:p14="http://schemas.microsoft.com/office/powerpoint/2010/main" val="5643091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841772"/>
            <a:ext cx="6858000" cy="1790700"/>
          </a:xfrm>
        </p:spPr>
        <p:txBody>
          <a:bodyPr anchor="b"/>
          <a:lstStyle>
            <a:lvl1pPr algn="ctr">
              <a:defRPr sz="4500"/>
            </a:lvl1pPr>
          </a:lstStyle>
          <a:p>
            <a:r>
              <a:rPr lang="fr-FR" smtClean="0"/>
              <a:t>Modifiez le style du titre</a:t>
            </a:r>
            <a:endParaRPr lang="fr-FR"/>
          </a:p>
        </p:txBody>
      </p:sp>
      <p:sp>
        <p:nvSpPr>
          <p:cNvPr id="3" name="Sous-titr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r>
              <a:rPr lang="fr-FR" smtClean="0"/>
              <a:t>19 octobre 2021</a:t>
            </a:r>
            <a:endParaRPr lang="fr-FR"/>
          </a:p>
        </p:txBody>
      </p:sp>
      <p:sp>
        <p:nvSpPr>
          <p:cNvPr id="5" name="Espace réservé du pied de page 4"/>
          <p:cNvSpPr>
            <a:spLocks noGrp="1"/>
          </p:cNvSpPr>
          <p:nvPr>
            <p:ph type="ftr" sz="quarter" idx="11"/>
          </p:nvPr>
        </p:nvSpPr>
        <p:spPr/>
        <p:txBody>
          <a:bodyPr/>
          <a:lstStyle/>
          <a:p>
            <a:r>
              <a:rPr lang="fr-FR" smtClean="0"/>
              <a:t>DGRH – Elections professionnelles 2022</a:t>
            </a:r>
            <a:endParaRPr lang="fr-FR"/>
          </a:p>
        </p:txBody>
      </p:sp>
      <p:sp>
        <p:nvSpPr>
          <p:cNvPr id="6" name="Espace réservé du numéro de diapositive 5"/>
          <p:cNvSpPr>
            <a:spLocks noGrp="1"/>
          </p:cNvSpPr>
          <p:nvPr>
            <p:ph type="sldNum" sz="quarter" idx="12"/>
          </p:nvPr>
        </p:nvSpPr>
        <p:spPr/>
        <p:txBody>
          <a:bodyPr/>
          <a:lstStyle/>
          <a:p>
            <a:fld id="{4B9AF20E-70B8-4927-A1E4-E7653EB4280E}" type="slidenum">
              <a:rPr lang="fr-FR" smtClean="0"/>
              <a:t>‹N°›</a:t>
            </a:fld>
            <a:endParaRPr lang="fr-FR"/>
          </a:p>
        </p:txBody>
      </p:sp>
    </p:spTree>
    <p:extLst>
      <p:ext uri="{BB962C8B-B14F-4D97-AF65-F5344CB8AC3E}">
        <p14:creationId xmlns:p14="http://schemas.microsoft.com/office/powerpoint/2010/main" val="34921820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282304"/>
            <a:ext cx="7886700" cy="2139553"/>
          </a:xfrm>
        </p:spPr>
        <p:txBody>
          <a:bodyPr anchor="b"/>
          <a:lstStyle>
            <a:lvl1pPr>
              <a:defRPr sz="4500"/>
            </a:lvl1pPr>
          </a:lstStyle>
          <a:p>
            <a:r>
              <a:rPr lang="fr-FR" smtClean="0"/>
              <a:t>Modifiez le style du titre</a:t>
            </a:r>
            <a:endParaRPr lang="fr-FR"/>
          </a:p>
        </p:txBody>
      </p:sp>
      <p:sp>
        <p:nvSpPr>
          <p:cNvPr id="3" name="Espace réservé du texte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F4D3474D-2EED-4AA6-872D-98D352B9C8FE}" type="datetimeFigureOut">
              <a:rPr lang="fr-FR" smtClean="0">
                <a:solidFill>
                  <a:prstClr val="black">
                    <a:tint val="75000"/>
                  </a:prstClr>
                </a:solidFill>
              </a:rPr>
              <a:pPr/>
              <a:t>17/03/2022</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D6823841-214B-4011-96AB-13E36015FBEB}"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94238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2" name="Espace réservé de la date 1"/>
          <p:cNvSpPr>
            <a:spLocks noGrp="1"/>
          </p:cNvSpPr>
          <p:nvPr>
            <p:ph type="dt" sz="half" idx="10"/>
          </p:nvPr>
        </p:nvSpPr>
        <p:spPr bwMode="gray"/>
        <p:txBody>
          <a:bodyPr/>
          <a:lstStyle/>
          <a:p>
            <a:pPr algn="r"/>
            <a:r>
              <a:rPr lang="fr-FR" cap="all" smtClean="0"/>
              <a:t>9/03/2021</a:t>
            </a:r>
            <a:endParaRPr lang="fr-FR" cap="all" dirty="0"/>
          </a:p>
        </p:txBody>
      </p:sp>
      <p:sp>
        <p:nvSpPr>
          <p:cNvPr id="3" name="Espace réservé du pied de page 2"/>
          <p:cNvSpPr>
            <a:spLocks noGrp="1"/>
          </p:cNvSpPr>
          <p:nvPr>
            <p:ph type="ftr" sz="quarter" idx="11"/>
          </p:nvPr>
        </p:nvSpPr>
        <p:spPr bwMode="gray"/>
        <p:txBody>
          <a:bodyPr/>
          <a:lstStyle>
            <a:lvl1pPr>
              <a:defRPr/>
            </a:lvl1pPr>
          </a:lstStyle>
          <a:p>
            <a:r>
              <a:rPr lang="fr-FR" smtClean="0"/>
              <a:t>DGRH – Elections professionnelles 2022</a:t>
            </a:r>
            <a:endParaRPr lang="fr-FR" dirty="0"/>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360000" y="2346046"/>
            <a:ext cx="8424000" cy="2077200"/>
          </a:xfrm>
        </p:spPr>
        <p:txBody>
          <a:bodyPr/>
          <a:lstStyle>
            <a:lvl1pPr>
              <a:lnSpc>
                <a:spcPct val="90000"/>
              </a:lnSpc>
              <a:spcAft>
                <a:spcPts val="0"/>
              </a:spcAft>
              <a:defRPr sz="3250" b="1" cap="all" baseline="0"/>
            </a:lvl1pPr>
            <a:lvl2pPr marL="0" indent="0">
              <a:spcBef>
                <a:spcPts val="500"/>
              </a:spcBef>
              <a:spcAft>
                <a:spcPts val="0"/>
              </a:spcAft>
              <a:buNone/>
              <a:defRPr sz="1850"/>
            </a:lvl2pPr>
          </a:lstStyle>
          <a:p>
            <a:pPr lvl="0"/>
            <a:r>
              <a:rPr lang="fr-FR" dirty="0"/>
              <a:t>Titre</a:t>
            </a:r>
          </a:p>
          <a:p>
            <a:pPr lvl="1"/>
            <a:r>
              <a:rPr lang="fr-FR" dirty="0"/>
              <a:t>Sous-titre</a:t>
            </a:r>
          </a:p>
        </p:txBody>
      </p:sp>
      <p:cxnSp>
        <p:nvCxnSpPr>
          <p:cNvPr id="12" name="Connecteur droit 11"/>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Image 9">
            <a:extLst>
              <a:ext uri="{FF2B5EF4-FFF2-40B4-BE49-F238E27FC236}">
                <a16:creationId xmlns:a16="http://schemas.microsoft.com/office/drawing/2014/main" id="{F087EBDF-C1D8-E24D-910C-98CBCBBF7CA8}"/>
              </a:ext>
            </a:extLst>
          </p:cNvPr>
          <p:cNvPicPr>
            <a:picLocks noChangeAspect="1"/>
          </p:cNvPicPr>
          <p:nvPr userDrawn="1"/>
        </p:nvPicPr>
        <p:blipFill>
          <a:blip r:embed="rId2"/>
          <a:stretch>
            <a:fillRect/>
          </a:stretch>
        </p:blipFill>
        <p:spPr>
          <a:xfrm>
            <a:off x="167996" y="90000"/>
            <a:ext cx="1739708" cy="2152888"/>
          </a:xfrm>
          <a:prstGeom prst="rect">
            <a:avLst/>
          </a:prstGeom>
        </p:spPr>
      </p:pic>
    </p:spTree>
    <p:extLst>
      <p:ext uri="{BB962C8B-B14F-4D97-AF65-F5344CB8AC3E}">
        <p14:creationId xmlns:p14="http://schemas.microsoft.com/office/powerpoint/2010/main" val="3483904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smtClean="0"/>
              <a:t>9/03/2021</a:t>
            </a:r>
            <a:endParaRPr lang="fr-FR" cap="all" dirty="0"/>
          </a:p>
        </p:txBody>
      </p:sp>
      <p:sp>
        <p:nvSpPr>
          <p:cNvPr id="4" name="Espace réservé du pied de page 3"/>
          <p:cNvSpPr>
            <a:spLocks noGrp="1"/>
          </p:cNvSpPr>
          <p:nvPr>
            <p:ph type="ftr" sz="quarter" idx="11"/>
          </p:nvPr>
        </p:nvSpPr>
        <p:spPr bwMode="gray"/>
        <p:txBody>
          <a:bodyPr/>
          <a:lstStyle>
            <a:lvl1pPr>
              <a:defRPr/>
            </a:lvl1pPr>
          </a:lstStyle>
          <a:p>
            <a:r>
              <a:rPr lang="fr-FR" smtClean="0"/>
              <a:t>DGRH – Elections professionnelles 2022</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59998" y="1891968"/>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Tree>
    <p:extLst>
      <p:ext uri="{BB962C8B-B14F-4D97-AF65-F5344CB8AC3E}">
        <p14:creationId xmlns:p14="http://schemas.microsoft.com/office/powerpoint/2010/main" val="1641030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915566"/>
            <a:ext cx="9144000" cy="4228834"/>
          </a:xfrm>
          <a:solidFill>
            <a:schemeClr val="bg1">
              <a:lumMod val="85000"/>
            </a:schemeClr>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lIns="0" bIns="360000" anchor="ctr" anchorCtr="0"/>
          <a:lstStyle>
            <a:lvl1pPr marL="396000" indent="-396000">
              <a:buFont typeface="+mj-lt"/>
              <a:buAutoNum type="arabicPeriod"/>
              <a:defRPr sz="3250"/>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smtClean="0"/>
              <a:t>9/03/2021</a:t>
            </a:r>
            <a:endParaRPr lang="fr-FR" cap="all" dirty="0"/>
          </a:p>
        </p:txBody>
      </p:sp>
      <p:sp>
        <p:nvSpPr>
          <p:cNvPr id="4" name="Espace réservé du pied de page 3"/>
          <p:cNvSpPr>
            <a:spLocks noGrp="1"/>
          </p:cNvSpPr>
          <p:nvPr>
            <p:ph type="ftr" sz="quarter" idx="11"/>
          </p:nvPr>
        </p:nvSpPr>
        <p:spPr bwMode="gray"/>
        <p:txBody>
          <a:bodyPr/>
          <a:lstStyle>
            <a:lvl1pPr>
              <a:defRPr/>
            </a:lvl1pPr>
          </a:lstStyle>
          <a:p>
            <a:r>
              <a:rPr lang="fr-FR" smtClean="0"/>
              <a:t>DGRH – Elections professionnelles 2022</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1908596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smtClean="0"/>
              <a:t>9/03/2021</a:t>
            </a:r>
            <a:endParaRPr lang="fr-FR" cap="all" dirty="0"/>
          </a:p>
        </p:txBody>
      </p:sp>
      <p:sp>
        <p:nvSpPr>
          <p:cNvPr id="4" name="Espace réservé du pied de page 3"/>
          <p:cNvSpPr>
            <a:spLocks noGrp="1"/>
          </p:cNvSpPr>
          <p:nvPr>
            <p:ph type="ftr" sz="quarter" idx="11"/>
          </p:nvPr>
        </p:nvSpPr>
        <p:spPr bwMode="gray"/>
        <p:txBody>
          <a:bodyPr/>
          <a:lstStyle>
            <a:lvl1pPr>
              <a:defRPr/>
            </a:lvl1pPr>
          </a:lstStyle>
          <a:p>
            <a:r>
              <a:rPr lang="fr-FR" smtClean="0"/>
              <a:t>DGRH – Elections professionnelles 2022</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0"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
        <p:nvSpPr>
          <p:cNvPr id="12" name="Espace réservé du texte 11"/>
          <p:cNvSpPr>
            <a:spLocks noGrp="1"/>
          </p:cNvSpPr>
          <p:nvPr>
            <p:ph type="body" sz="quarter" idx="14" hasCustomPrompt="1"/>
          </p:nvPr>
        </p:nvSpPr>
        <p:spPr bwMode="gray">
          <a:xfrm>
            <a:off x="359999"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3312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6264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840454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4" name="Titre 3"/>
          <p:cNvSpPr>
            <a:spLocks noGrp="1"/>
          </p:cNvSpPr>
          <p:nvPr>
            <p:ph type="title" hasCustomPrompt="1"/>
          </p:nvPr>
        </p:nvSpPr>
        <p:spPr bwMode="gray">
          <a:xfrm>
            <a:off x="359999" y="900000"/>
            <a:ext cx="8424000" cy="720000"/>
          </a:xfrm>
        </p:spPr>
        <p:txBody>
          <a:bodyPr/>
          <a:lstStyle/>
          <a:p>
            <a:r>
              <a:rPr lang="fr-FR" noProof="0" dirty="0"/>
              <a:t>Titre</a:t>
            </a:r>
            <a:endParaRPr lang="fr-FR" dirty="0"/>
          </a:p>
        </p:txBody>
      </p:sp>
      <p:sp>
        <p:nvSpPr>
          <p:cNvPr id="5" name="Espace réservé de la date 4"/>
          <p:cNvSpPr>
            <a:spLocks noGrp="1"/>
          </p:cNvSpPr>
          <p:nvPr>
            <p:ph type="dt" sz="half" idx="10"/>
          </p:nvPr>
        </p:nvSpPr>
        <p:spPr bwMode="gray"/>
        <p:txBody>
          <a:bodyPr/>
          <a:lstStyle/>
          <a:p>
            <a:pPr algn="r"/>
            <a:r>
              <a:rPr lang="fr-FR" cap="all" smtClean="0"/>
              <a:t>9/03/2021</a:t>
            </a:r>
            <a:endParaRPr lang="fr-FR" cap="all" dirty="0"/>
          </a:p>
        </p:txBody>
      </p:sp>
      <p:sp>
        <p:nvSpPr>
          <p:cNvPr id="6" name="Espace réservé du pied de page 5"/>
          <p:cNvSpPr>
            <a:spLocks noGrp="1"/>
          </p:cNvSpPr>
          <p:nvPr>
            <p:ph type="ftr" sz="quarter" idx="11"/>
          </p:nvPr>
        </p:nvSpPr>
        <p:spPr bwMode="gray"/>
        <p:txBody>
          <a:bodyPr/>
          <a:lstStyle>
            <a:lvl1pPr>
              <a:defRPr/>
            </a:lvl1pPr>
          </a:lstStyle>
          <a:p>
            <a:r>
              <a:rPr lang="fr-FR" smtClean="0"/>
              <a:t>DGRH – Elections professionnelles 2022</a:t>
            </a:r>
            <a:endParaRPr lang="fr-FR" dirty="0"/>
          </a:p>
        </p:txBody>
      </p:sp>
      <p:sp>
        <p:nvSpPr>
          <p:cNvPr id="7" name="Espace réservé du numéro de diapositive 6"/>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9" name="Espace réservé du contenu 8"/>
          <p:cNvSpPr>
            <a:spLocks noGrp="1"/>
          </p:cNvSpPr>
          <p:nvPr>
            <p:ph sz="quarter" idx="14" hasCustomPrompt="1"/>
          </p:nvPr>
        </p:nvSpPr>
        <p:spPr bwMode="gray">
          <a:xfrm>
            <a:off x="359998" y="1836000"/>
            <a:ext cx="8424000" cy="2574000"/>
          </a:xfrm>
        </p:spPr>
        <p:txBody>
          <a:bodyPr/>
          <a:lstStyle>
            <a:lvl1pPr>
              <a:defRPr/>
            </a:lvl1pPr>
            <a:lvl2pPr>
              <a:defRPr/>
            </a:lvl2pPr>
            <a:lvl3pPr>
              <a:defRPr/>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r>
              <a:rPr lang="fr-FR" smtClean="0"/>
              <a:t>12/05/2021</a:t>
            </a:r>
            <a:endParaRPr lang="fr-FR" dirty="0"/>
          </a:p>
        </p:txBody>
      </p:sp>
      <p:sp>
        <p:nvSpPr>
          <p:cNvPr id="5" name="Espace réservé du pied de page 4"/>
          <p:cNvSpPr>
            <a:spLocks noGrp="1"/>
          </p:cNvSpPr>
          <p:nvPr>
            <p:ph type="ftr" sz="quarter" idx="11"/>
          </p:nvPr>
        </p:nvSpPr>
        <p:spPr bwMode="gray">
          <a:xfrm>
            <a:off x="720000" y="3919897"/>
            <a:ext cx="3240000" cy="900000"/>
          </a:xfrm>
        </p:spPr>
        <p:txBody>
          <a:bodyPr anchor="b" anchorCtr="0"/>
          <a:lstStyle>
            <a:lvl1pPr>
              <a:defRPr sz="1150"/>
            </a:lvl1pPr>
          </a:lstStyle>
          <a:p>
            <a:r>
              <a:rPr lang="fr-FR" smtClean="0"/>
              <a:t>DGRH – Elections professionnelles 2022</a:t>
            </a:r>
            <a:endParaRPr lang="fr-FR" dirty="0"/>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9" name="Image 8">
            <a:extLst>
              <a:ext uri="{FF2B5EF4-FFF2-40B4-BE49-F238E27FC236}">
                <a16:creationId xmlns:a16="http://schemas.microsoft.com/office/drawing/2014/main" id="{7C30FD0E-4091-7947-B2D3-D2B7AE5FDF4D}"/>
              </a:ext>
            </a:extLst>
          </p:cNvPr>
          <p:cNvPicPr>
            <a:picLocks noChangeAspect="1"/>
          </p:cNvPicPr>
          <p:nvPr userDrawn="1"/>
        </p:nvPicPr>
        <p:blipFill>
          <a:blip r:embed="rId2"/>
          <a:stretch>
            <a:fillRect/>
          </a:stretch>
        </p:blipFill>
        <p:spPr>
          <a:xfrm>
            <a:off x="451330" y="267494"/>
            <a:ext cx="3168352" cy="3922267"/>
          </a:xfrm>
          <a:prstGeom prst="rect">
            <a:avLst/>
          </a:prstGeom>
        </p:spPr>
      </p:pic>
    </p:spTree>
    <p:extLst>
      <p:ext uri="{BB962C8B-B14F-4D97-AF65-F5344CB8AC3E}">
        <p14:creationId xmlns:p14="http://schemas.microsoft.com/office/powerpoint/2010/main" val="1384146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2" name="Espace réservé de la date 1"/>
          <p:cNvSpPr>
            <a:spLocks noGrp="1"/>
          </p:cNvSpPr>
          <p:nvPr>
            <p:ph type="dt" sz="half" idx="10"/>
          </p:nvPr>
        </p:nvSpPr>
        <p:spPr bwMode="gray"/>
        <p:txBody>
          <a:bodyPr/>
          <a:lstStyle/>
          <a:p>
            <a:pPr algn="r"/>
            <a:r>
              <a:rPr lang="fr-FR" cap="all" smtClean="0"/>
              <a:t>12/05/2021</a:t>
            </a:r>
            <a:endParaRPr lang="fr-FR" cap="all" dirty="0"/>
          </a:p>
        </p:txBody>
      </p:sp>
      <p:sp>
        <p:nvSpPr>
          <p:cNvPr id="3" name="Espace réservé du pied de page 2"/>
          <p:cNvSpPr>
            <a:spLocks noGrp="1"/>
          </p:cNvSpPr>
          <p:nvPr>
            <p:ph type="ftr" sz="quarter" idx="11"/>
          </p:nvPr>
        </p:nvSpPr>
        <p:spPr bwMode="gray"/>
        <p:txBody>
          <a:bodyPr/>
          <a:lstStyle>
            <a:lvl1pPr>
              <a:defRPr/>
            </a:lvl1pPr>
          </a:lstStyle>
          <a:p>
            <a:r>
              <a:rPr lang="fr-FR" smtClean="0"/>
              <a:t>DGRH – Elections professionnelles 2022</a:t>
            </a:r>
            <a:endParaRPr lang="fr-FR" dirty="0"/>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360000" y="2346046"/>
            <a:ext cx="8424000" cy="2077200"/>
          </a:xfrm>
        </p:spPr>
        <p:txBody>
          <a:bodyPr/>
          <a:lstStyle>
            <a:lvl1pPr>
              <a:lnSpc>
                <a:spcPct val="90000"/>
              </a:lnSpc>
              <a:spcAft>
                <a:spcPts val="0"/>
              </a:spcAft>
              <a:defRPr sz="3250" b="1" cap="all" baseline="0"/>
            </a:lvl1pPr>
            <a:lvl2pPr marL="0" indent="0">
              <a:spcBef>
                <a:spcPts val="500"/>
              </a:spcBef>
              <a:spcAft>
                <a:spcPts val="0"/>
              </a:spcAft>
              <a:buNone/>
              <a:defRPr sz="1850"/>
            </a:lvl2pPr>
          </a:lstStyle>
          <a:p>
            <a:pPr lvl="0"/>
            <a:r>
              <a:rPr lang="fr-FR" dirty="0"/>
              <a:t>Titre</a:t>
            </a:r>
          </a:p>
          <a:p>
            <a:pPr lvl="1"/>
            <a:r>
              <a:rPr lang="fr-FR" dirty="0"/>
              <a:t>Sous-titre</a:t>
            </a:r>
          </a:p>
        </p:txBody>
      </p:sp>
      <p:cxnSp>
        <p:nvCxnSpPr>
          <p:cNvPr id="12" name="Connecteur droit 11"/>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Image 9">
            <a:extLst>
              <a:ext uri="{FF2B5EF4-FFF2-40B4-BE49-F238E27FC236}">
                <a16:creationId xmlns:a16="http://schemas.microsoft.com/office/drawing/2014/main" id="{F087EBDF-C1D8-E24D-910C-98CBCBBF7CA8}"/>
              </a:ext>
            </a:extLst>
          </p:cNvPr>
          <p:cNvPicPr>
            <a:picLocks noChangeAspect="1"/>
          </p:cNvPicPr>
          <p:nvPr userDrawn="1"/>
        </p:nvPicPr>
        <p:blipFill>
          <a:blip r:embed="rId2"/>
          <a:stretch>
            <a:fillRect/>
          </a:stretch>
        </p:blipFill>
        <p:spPr>
          <a:xfrm>
            <a:off x="167996" y="90000"/>
            <a:ext cx="1739708" cy="2152888"/>
          </a:xfrm>
          <a:prstGeom prst="rect">
            <a:avLst/>
          </a:prstGeom>
        </p:spPr>
      </p:pic>
    </p:spTree>
    <p:extLst>
      <p:ext uri="{BB962C8B-B14F-4D97-AF65-F5344CB8AC3E}">
        <p14:creationId xmlns:p14="http://schemas.microsoft.com/office/powerpoint/2010/main" val="2071171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smtClean="0"/>
              <a:t>12/05/2021</a:t>
            </a:r>
            <a:endParaRPr lang="fr-FR" cap="all" dirty="0"/>
          </a:p>
        </p:txBody>
      </p:sp>
      <p:sp>
        <p:nvSpPr>
          <p:cNvPr id="4" name="Espace réservé du pied de page 3"/>
          <p:cNvSpPr>
            <a:spLocks noGrp="1"/>
          </p:cNvSpPr>
          <p:nvPr>
            <p:ph type="ftr" sz="quarter" idx="11"/>
          </p:nvPr>
        </p:nvSpPr>
        <p:spPr bwMode="gray"/>
        <p:txBody>
          <a:bodyPr/>
          <a:lstStyle>
            <a:lvl1pPr>
              <a:defRPr/>
            </a:lvl1pPr>
          </a:lstStyle>
          <a:p>
            <a:r>
              <a:rPr lang="fr-FR" smtClean="0"/>
              <a:t>DGRH – Elections professionnelles 2022</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59998" y="1891968"/>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Tree>
    <p:extLst>
      <p:ext uri="{BB962C8B-B14F-4D97-AF65-F5344CB8AC3E}">
        <p14:creationId xmlns:p14="http://schemas.microsoft.com/office/powerpoint/2010/main" val="1280794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image" Target="../media/image1.jpg"/><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image" Target="../media/image1.jpg"/><Relationship Id="rId4" Type="http://schemas.openxmlformats.org/officeDocument/2006/relationships/slideLayout" Target="../slideLayouts/slideLayout15.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359999" y="900000"/>
            <a:ext cx="8424000" cy="720000"/>
          </a:xfrm>
          <a:prstGeom prst="rect">
            <a:avLst/>
          </a:prstGeom>
        </p:spPr>
        <p:txBody>
          <a:bodyPr vert="horz" lIns="0" tIns="0" rIns="0" bIns="0" rtlCol="0" anchor="t" anchorCtr="0">
            <a:noAutofit/>
          </a:bodyPr>
          <a:lstStyle/>
          <a:p>
            <a:r>
              <a:rPr lang="fr-FR" noProof="0" dirty="0"/>
              <a:t>Titre</a:t>
            </a:r>
          </a:p>
        </p:txBody>
      </p:sp>
      <p:sp>
        <p:nvSpPr>
          <p:cNvPr id="3" name="Espace réservé du texte 2"/>
          <p:cNvSpPr>
            <a:spLocks noGrp="1"/>
          </p:cNvSpPr>
          <p:nvPr>
            <p:ph type="body" idx="1"/>
          </p:nvPr>
        </p:nvSpPr>
        <p:spPr bwMode="gray">
          <a:xfrm>
            <a:off x="359999" y="1836000"/>
            <a:ext cx="8424000" cy="2574000"/>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4" name="Espace réservé de la date 3"/>
          <p:cNvSpPr>
            <a:spLocks noGrp="1"/>
          </p:cNvSpPr>
          <p:nvPr>
            <p:ph type="dt" sz="half" idx="2"/>
          </p:nvPr>
        </p:nvSpPr>
        <p:spPr bwMode="gray">
          <a:xfrm>
            <a:off x="7614000" y="4783500"/>
            <a:ext cx="1170000" cy="360000"/>
          </a:xfrm>
          <a:prstGeom prst="rect">
            <a:avLst/>
          </a:prstGeom>
        </p:spPr>
        <p:txBody>
          <a:bodyPr vert="horz" lIns="0" tIns="0" rIns="0" bIns="0" rtlCol="0" anchor="ctr" anchorCtr="0">
            <a:noAutofit/>
          </a:bodyPr>
          <a:lstStyle>
            <a:lvl1pPr algn="ctr">
              <a:defRPr sz="750" b="1">
                <a:solidFill>
                  <a:schemeClr val="tx1"/>
                </a:solidFill>
              </a:defRPr>
            </a:lvl1pPr>
          </a:lstStyle>
          <a:p>
            <a:pPr algn="r"/>
            <a:r>
              <a:rPr lang="fr-FR" cap="all" smtClean="0"/>
              <a:t>9/03/2021</a:t>
            </a:r>
            <a:endParaRPr lang="fr-FR" cap="all" dirty="0"/>
          </a:p>
        </p:txBody>
      </p:sp>
      <p:sp>
        <p:nvSpPr>
          <p:cNvPr id="5" name="Espace réservé du pied de page 4"/>
          <p:cNvSpPr>
            <a:spLocks noGrp="1"/>
          </p:cNvSpPr>
          <p:nvPr>
            <p:ph type="ftr" sz="quarter" idx="3"/>
          </p:nvPr>
        </p:nvSpPr>
        <p:spPr bwMode="gray">
          <a:xfrm>
            <a:off x="360000" y="4783500"/>
            <a:ext cx="5904000" cy="360000"/>
          </a:xfrm>
          <a:prstGeom prst="rect">
            <a:avLst/>
          </a:prstGeom>
        </p:spPr>
        <p:txBody>
          <a:bodyPr vert="horz" lIns="0" tIns="0" rIns="0" bIns="0" rtlCol="0" anchor="ctr" anchorCtr="0">
            <a:noAutofit/>
          </a:bodyPr>
          <a:lstStyle>
            <a:lvl1pPr algn="l">
              <a:defRPr sz="750" b="1">
                <a:solidFill>
                  <a:schemeClr val="tx1"/>
                </a:solidFill>
              </a:defRPr>
            </a:lvl1pPr>
          </a:lstStyle>
          <a:p>
            <a:r>
              <a:rPr lang="fr-FR" smtClean="0"/>
              <a:t>DGRH – Elections professionnelles 2022</a:t>
            </a:r>
            <a:endParaRPr lang="fr-FR" dirty="0"/>
          </a:p>
        </p:txBody>
      </p:sp>
      <p:sp>
        <p:nvSpPr>
          <p:cNvPr id="6" name="Espace réservé du numéro de diapositive 5"/>
          <p:cNvSpPr>
            <a:spLocks noGrp="1"/>
          </p:cNvSpPr>
          <p:nvPr>
            <p:ph type="sldNum" sz="quarter" idx="4"/>
          </p:nvPr>
        </p:nvSpPr>
        <p:spPr bwMode="gray">
          <a:xfrm>
            <a:off x="6264000"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cxnSp>
        <p:nvCxnSpPr>
          <p:cNvPr id="10" name="Connecteur droit 9"/>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Image 8">
            <a:extLst>
              <a:ext uri="{FF2B5EF4-FFF2-40B4-BE49-F238E27FC236}">
                <a16:creationId xmlns:a16="http://schemas.microsoft.com/office/drawing/2014/main" id="{C2332B04-A50D-4F43-8C65-139447E7B825}"/>
              </a:ext>
            </a:extLst>
          </p:cNvPr>
          <p:cNvPicPr>
            <a:picLocks noChangeAspect="1"/>
          </p:cNvPicPr>
          <p:nvPr userDrawn="1"/>
        </p:nvPicPr>
        <p:blipFill>
          <a:blip r:embed="rId8"/>
          <a:stretch>
            <a:fillRect/>
          </a:stretch>
        </p:blipFill>
        <p:spPr>
          <a:xfrm>
            <a:off x="331959" y="60567"/>
            <a:ext cx="639641" cy="791555"/>
          </a:xfrm>
          <a:prstGeom prst="rect">
            <a:avLst/>
          </a:prstGeom>
        </p:spPr>
      </p:pic>
    </p:spTree>
  </p:cSld>
  <p:clrMap bg1="lt1" tx1="dk1" bg2="lt2" tx2="dk2" accent1="accent1" accent2="accent2" accent3="accent3" accent4="accent4" accent5="accent5" accent6="accent6" hlink="hlink" folHlink="folHlink"/>
  <p:sldLayoutIdLst>
    <p:sldLayoutId id="2147483808" r:id="rId1"/>
    <p:sldLayoutId id="2147483812" r:id="rId2"/>
    <p:sldLayoutId id="2147483810" r:id="rId3"/>
    <p:sldLayoutId id="2147483811" r:id="rId4"/>
    <p:sldLayoutId id="2147483809" r:id="rId5"/>
    <p:sldLayoutId id="2147483798" r:id="rId6"/>
  </p:sldLayoutIdLst>
  <p:hf hdr="0"/>
  <p:txStyles>
    <p:title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500"/>
        </a:spcAft>
        <a:buFont typeface="Arial" pitchFamily="34" charset="0"/>
        <a:buNone/>
        <a:defRPr sz="1050" b="0" kern="1200">
          <a:solidFill>
            <a:schemeClr val="tx1"/>
          </a:solidFill>
          <a:latin typeface="+mn-lt"/>
          <a:ea typeface="+mn-ea"/>
          <a:cs typeface="+mn-cs"/>
        </a:defRPr>
      </a:lvl1pPr>
      <a:lvl2pPr marL="252000" indent="-72000" algn="l" defTabSz="914400"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2000" indent="-72000" algn="l" defTabSz="914400"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2000" indent="-72000" algn="l" defTabSz="914400"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8000" indent="-72000" algn="l" defTabSz="914400"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359999" y="900000"/>
            <a:ext cx="8424000" cy="720000"/>
          </a:xfrm>
          <a:prstGeom prst="rect">
            <a:avLst/>
          </a:prstGeom>
        </p:spPr>
        <p:txBody>
          <a:bodyPr vert="horz" lIns="0" tIns="0" rIns="0" bIns="0" rtlCol="0" anchor="t" anchorCtr="0">
            <a:noAutofit/>
          </a:bodyPr>
          <a:lstStyle/>
          <a:p>
            <a:r>
              <a:rPr lang="fr-FR" noProof="0" dirty="0"/>
              <a:t>Titre</a:t>
            </a:r>
          </a:p>
        </p:txBody>
      </p:sp>
      <p:sp>
        <p:nvSpPr>
          <p:cNvPr id="3" name="Espace réservé du texte 2"/>
          <p:cNvSpPr>
            <a:spLocks noGrp="1"/>
          </p:cNvSpPr>
          <p:nvPr>
            <p:ph type="body" idx="1"/>
          </p:nvPr>
        </p:nvSpPr>
        <p:spPr bwMode="gray">
          <a:xfrm>
            <a:off x="359999" y="1836000"/>
            <a:ext cx="8424000" cy="2574000"/>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4" name="Espace réservé de la date 3"/>
          <p:cNvSpPr>
            <a:spLocks noGrp="1"/>
          </p:cNvSpPr>
          <p:nvPr>
            <p:ph type="dt" sz="half" idx="2"/>
          </p:nvPr>
        </p:nvSpPr>
        <p:spPr bwMode="gray">
          <a:xfrm>
            <a:off x="7614000" y="4783500"/>
            <a:ext cx="1170000" cy="360000"/>
          </a:xfrm>
          <a:prstGeom prst="rect">
            <a:avLst/>
          </a:prstGeom>
        </p:spPr>
        <p:txBody>
          <a:bodyPr vert="horz" lIns="0" tIns="0" rIns="0" bIns="0" rtlCol="0" anchor="ctr" anchorCtr="0">
            <a:noAutofit/>
          </a:bodyPr>
          <a:lstStyle>
            <a:lvl1pPr algn="ctr">
              <a:defRPr sz="750" b="1">
                <a:solidFill>
                  <a:schemeClr val="tx1"/>
                </a:solidFill>
              </a:defRPr>
            </a:lvl1pPr>
          </a:lstStyle>
          <a:p>
            <a:pPr algn="r"/>
            <a:r>
              <a:rPr lang="fr-FR" cap="all" smtClean="0"/>
              <a:t>12/05/2021</a:t>
            </a:r>
            <a:endParaRPr lang="fr-FR" cap="all" dirty="0"/>
          </a:p>
        </p:txBody>
      </p:sp>
      <p:sp>
        <p:nvSpPr>
          <p:cNvPr id="5" name="Espace réservé du pied de page 4"/>
          <p:cNvSpPr>
            <a:spLocks noGrp="1"/>
          </p:cNvSpPr>
          <p:nvPr>
            <p:ph type="ftr" sz="quarter" idx="3"/>
          </p:nvPr>
        </p:nvSpPr>
        <p:spPr bwMode="gray">
          <a:xfrm>
            <a:off x="360000" y="4783500"/>
            <a:ext cx="5904000" cy="360000"/>
          </a:xfrm>
          <a:prstGeom prst="rect">
            <a:avLst/>
          </a:prstGeom>
        </p:spPr>
        <p:txBody>
          <a:bodyPr vert="horz" lIns="0" tIns="0" rIns="0" bIns="0" rtlCol="0" anchor="ctr" anchorCtr="0">
            <a:noAutofit/>
          </a:bodyPr>
          <a:lstStyle>
            <a:lvl1pPr algn="l">
              <a:defRPr sz="750" b="1">
                <a:solidFill>
                  <a:schemeClr val="tx1"/>
                </a:solidFill>
              </a:defRPr>
            </a:lvl1pPr>
          </a:lstStyle>
          <a:p>
            <a:r>
              <a:rPr lang="fr-FR" smtClean="0"/>
              <a:t>DGRH – Elections professionnelles 2022</a:t>
            </a:r>
            <a:endParaRPr lang="fr-FR" dirty="0"/>
          </a:p>
        </p:txBody>
      </p:sp>
      <p:sp>
        <p:nvSpPr>
          <p:cNvPr id="6" name="Espace réservé du numéro de diapositive 5"/>
          <p:cNvSpPr>
            <a:spLocks noGrp="1"/>
          </p:cNvSpPr>
          <p:nvPr>
            <p:ph type="sldNum" sz="quarter" idx="4"/>
          </p:nvPr>
        </p:nvSpPr>
        <p:spPr bwMode="gray">
          <a:xfrm>
            <a:off x="6264000"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cxnSp>
        <p:nvCxnSpPr>
          <p:cNvPr id="10" name="Connecteur droit 9"/>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Image 8">
            <a:extLst>
              <a:ext uri="{FF2B5EF4-FFF2-40B4-BE49-F238E27FC236}">
                <a16:creationId xmlns:a16="http://schemas.microsoft.com/office/drawing/2014/main" id="{C2332B04-A50D-4F43-8C65-139447E7B825}"/>
              </a:ext>
            </a:extLst>
          </p:cNvPr>
          <p:cNvPicPr>
            <a:picLocks noChangeAspect="1"/>
          </p:cNvPicPr>
          <p:nvPr userDrawn="1"/>
        </p:nvPicPr>
        <p:blipFill>
          <a:blip r:embed="rId7"/>
          <a:stretch>
            <a:fillRect/>
          </a:stretch>
        </p:blipFill>
        <p:spPr>
          <a:xfrm>
            <a:off x="331959" y="60567"/>
            <a:ext cx="639641" cy="791555"/>
          </a:xfrm>
          <a:prstGeom prst="rect">
            <a:avLst/>
          </a:prstGeom>
        </p:spPr>
      </p:pic>
    </p:spTree>
    <p:extLst>
      <p:ext uri="{BB962C8B-B14F-4D97-AF65-F5344CB8AC3E}">
        <p14:creationId xmlns:p14="http://schemas.microsoft.com/office/powerpoint/2010/main" val="2452419534"/>
      </p:ext>
    </p:extLst>
  </p:cSld>
  <p:clrMap bg1="lt1" tx1="dk1" bg2="lt2" tx2="dk2" accent1="accent1" accent2="accent2" accent3="accent3" accent4="accent4" accent5="accent5" accent6="accent6" hlink="hlink" folHlink="folHlink"/>
  <p:sldLayoutIdLst>
    <p:sldLayoutId id="2147483815" r:id="rId1"/>
    <p:sldLayoutId id="2147483816" r:id="rId2"/>
    <p:sldLayoutId id="2147483817" r:id="rId3"/>
    <p:sldLayoutId id="2147483818" r:id="rId4"/>
    <p:sldLayoutId id="2147483819" r:id="rId5"/>
  </p:sldLayoutIdLst>
  <p:hf hdr="0"/>
  <p:txStyles>
    <p:title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500"/>
        </a:spcAft>
        <a:buFont typeface="Arial" pitchFamily="34" charset="0"/>
        <a:buNone/>
        <a:defRPr sz="1050" b="0" kern="1200">
          <a:solidFill>
            <a:schemeClr val="tx1"/>
          </a:solidFill>
          <a:latin typeface="+mn-lt"/>
          <a:ea typeface="+mn-ea"/>
          <a:cs typeface="+mn-cs"/>
        </a:defRPr>
      </a:lvl1pPr>
      <a:lvl2pPr marL="252000" indent="-72000" algn="l" defTabSz="914400"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2000" indent="-72000" algn="l" defTabSz="914400"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2000" indent="-72000" algn="l" defTabSz="914400"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8000" indent="-72000" algn="l" defTabSz="914400"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359999" y="900000"/>
            <a:ext cx="8424000" cy="720000"/>
          </a:xfrm>
          <a:prstGeom prst="rect">
            <a:avLst/>
          </a:prstGeom>
        </p:spPr>
        <p:txBody>
          <a:bodyPr vert="horz" lIns="0" tIns="0" rIns="0" bIns="0" rtlCol="0" anchor="t" anchorCtr="0">
            <a:noAutofit/>
          </a:bodyPr>
          <a:lstStyle/>
          <a:p>
            <a:r>
              <a:rPr lang="fr-FR" noProof="0" dirty="0"/>
              <a:t>Titre</a:t>
            </a:r>
          </a:p>
        </p:txBody>
      </p:sp>
      <p:sp>
        <p:nvSpPr>
          <p:cNvPr id="3" name="Espace réservé du texte 2"/>
          <p:cNvSpPr>
            <a:spLocks noGrp="1"/>
          </p:cNvSpPr>
          <p:nvPr>
            <p:ph type="body" idx="1"/>
          </p:nvPr>
        </p:nvSpPr>
        <p:spPr bwMode="gray">
          <a:xfrm>
            <a:off x="359999" y="1836000"/>
            <a:ext cx="8424000" cy="2574000"/>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4" name="Espace réservé de la date 3"/>
          <p:cNvSpPr>
            <a:spLocks noGrp="1"/>
          </p:cNvSpPr>
          <p:nvPr>
            <p:ph type="dt" sz="half" idx="2"/>
          </p:nvPr>
        </p:nvSpPr>
        <p:spPr bwMode="gray">
          <a:xfrm>
            <a:off x="7614000" y="4783500"/>
            <a:ext cx="1170000" cy="360000"/>
          </a:xfrm>
          <a:prstGeom prst="rect">
            <a:avLst/>
          </a:prstGeom>
        </p:spPr>
        <p:txBody>
          <a:bodyPr vert="horz" lIns="0" tIns="0" rIns="0" bIns="0" rtlCol="0" anchor="ctr" anchorCtr="0">
            <a:noAutofit/>
          </a:bodyPr>
          <a:lstStyle>
            <a:lvl1pPr algn="ctr">
              <a:defRPr sz="750" b="1">
                <a:solidFill>
                  <a:schemeClr val="tx1"/>
                </a:solidFill>
              </a:defRPr>
            </a:lvl1pPr>
          </a:lstStyle>
          <a:p>
            <a:pPr algn="r"/>
            <a:r>
              <a:rPr lang="fr-FR" cap="all" smtClean="0"/>
              <a:t>19 octobre 2021</a:t>
            </a:r>
            <a:endParaRPr lang="fr-FR" cap="all" dirty="0"/>
          </a:p>
        </p:txBody>
      </p:sp>
      <p:sp>
        <p:nvSpPr>
          <p:cNvPr id="5" name="Espace réservé du pied de page 4"/>
          <p:cNvSpPr>
            <a:spLocks noGrp="1"/>
          </p:cNvSpPr>
          <p:nvPr>
            <p:ph type="ftr" sz="quarter" idx="3"/>
          </p:nvPr>
        </p:nvSpPr>
        <p:spPr bwMode="gray">
          <a:xfrm>
            <a:off x="360000" y="4783500"/>
            <a:ext cx="5904000" cy="360000"/>
          </a:xfrm>
          <a:prstGeom prst="rect">
            <a:avLst/>
          </a:prstGeom>
        </p:spPr>
        <p:txBody>
          <a:bodyPr vert="horz" lIns="0" tIns="0" rIns="0" bIns="0" rtlCol="0" anchor="ctr" anchorCtr="0">
            <a:noAutofit/>
          </a:bodyPr>
          <a:lstStyle>
            <a:lvl1pPr algn="l">
              <a:defRPr sz="750" b="1">
                <a:solidFill>
                  <a:schemeClr val="tx1"/>
                </a:solidFill>
              </a:defRPr>
            </a:lvl1pPr>
          </a:lstStyle>
          <a:p>
            <a:r>
              <a:rPr lang="fr-FR" smtClean="0"/>
              <a:t>DGRH – Elections professionnelles 2022</a:t>
            </a:r>
            <a:endParaRPr lang="fr-FR" dirty="0"/>
          </a:p>
        </p:txBody>
      </p:sp>
      <p:sp>
        <p:nvSpPr>
          <p:cNvPr id="6" name="Espace réservé du numéro de diapositive 5"/>
          <p:cNvSpPr>
            <a:spLocks noGrp="1"/>
          </p:cNvSpPr>
          <p:nvPr>
            <p:ph type="sldNum" sz="quarter" idx="4"/>
          </p:nvPr>
        </p:nvSpPr>
        <p:spPr bwMode="gray">
          <a:xfrm>
            <a:off x="6264000"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cxnSp>
        <p:nvCxnSpPr>
          <p:cNvPr id="10" name="Connecteur droit 9"/>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Image 8">
            <a:extLst>
              <a:ext uri="{FF2B5EF4-FFF2-40B4-BE49-F238E27FC236}">
                <a16:creationId xmlns:a16="http://schemas.microsoft.com/office/drawing/2014/main" id="{C2332B04-A50D-4F43-8C65-139447E7B825}"/>
              </a:ext>
            </a:extLst>
          </p:cNvPr>
          <p:cNvPicPr>
            <a:picLocks noChangeAspect="1"/>
          </p:cNvPicPr>
          <p:nvPr userDrawn="1"/>
        </p:nvPicPr>
        <p:blipFill>
          <a:blip r:embed="rId10"/>
          <a:stretch>
            <a:fillRect/>
          </a:stretch>
        </p:blipFill>
        <p:spPr>
          <a:xfrm>
            <a:off x="331959" y="60567"/>
            <a:ext cx="639641" cy="791555"/>
          </a:xfrm>
          <a:prstGeom prst="rect">
            <a:avLst/>
          </a:prstGeom>
        </p:spPr>
      </p:pic>
    </p:spTree>
    <p:extLst>
      <p:ext uri="{BB962C8B-B14F-4D97-AF65-F5344CB8AC3E}">
        <p14:creationId xmlns:p14="http://schemas.microsoft.com/office/powerpoint/2010/main" val="3413535337"/>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Lst>
  <p:hf hdr="0"/>
  <p:txStyles>
    <p:title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500"/>
        </a:spcAft>
        <a:buFont typeface="Arial" pitchFamily="34" charset="0"/>
        <a:buNone/>
        <a:defRPr sz="1050" b="0" kern="1200">
          <a:solidFill>
            <a:schemeClr val="tx1"/>
          </a:solidFill>
          <a:latin typeface="+mn-lt"/>
          <a:ea typeface="+mn-ea"/>
          <a:cs typeface="+mn-cs"/>
        </a:defRPr>
      </a:lvl1pPr>
      <a:lvl2pPr marL="252000" indent="-72000" algn="l" defTabSz="914400"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2000" indent="-72000" algn="l" defTabSz="914400"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2000" indent="-72000" algn="l" defTabSz="914400"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8000" indent="-72000" algn="l" defTabSz="914400"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legifrance.gouv.fr/affichTexte.do?cidTexte=JORFTEXT000018663869&amp;categorieLien=cid"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6" name="Espace réservé du texte 5"/>
          <p:cNvSpPr>
            <a:spLocks noGrp="1"/>
          </p:cNvSpPr>
          <p:nvPr>
            <p:ph type="body" sz="quarter" idx="13"/>
          </p:nvPr>
        </p:nvSpPr>
        <p:spPr>
          <a:xfrm>
            <a:off x="539552" y="1687493"/>
            <a:ext cx="8424000" cy="2448272"/>
          </a:xfrm>
          <a:solidFill>
            <a:schemeClr val="bg1"/>
          </a:solidFill>
        </p:spPr>
        <p:txBody>
          <a:bodyPr/>
          <a:lstStyle/>
          <a:p>
            <a:pPr algn="ctr"/>
            <a:r>
              <a:rPr lang="fr-FR" sz="2800" dirty="0" smtClean="0">
                <a:solidFill>
                  <a:schemeClr val="tx2"/>
                </a:solidFill>
                <a:effectLst>
                  <a:outerShdw blurRad="38100" dist="38100" dir="2700000" algn="tl">
                    <a:srgbClr val="000000">
                      <a:alpha val="43137"/>
                    </a:srgbClr>
                  </a:outerShdw>
                </a:effectLst>
              </a:rPr>
              <a:t>Elections professionnelles 2022 : </a:t>
            </a:r>
          </a:p>
          <a:p>
            <a:pPr algn="ctr"/>
            <a:endParaRPr lang="fr-FR" sz="2400" dirty="0" smtClean="0">
              <a:solidFill>
                <a:schemeClr val="tx2"/>
              </a:solidFill>
              <a:effectLst>
                <a:outerShdw blurRad="38100" dist="38100" dir="2700000" algn="tl">
                  <a:srgbClr val="000000">
                    <a:alpha val="43137"/>
                  </a:srgbClr>
                </a:outerShdw>
              </a:effectLst>
            </a:endParaRPr>
          </a:p>
          <a:p>
            <a:pPr algn="ctr"/>
            <a:endParaRPr lang="fr-FR" sz="2000" dirty="0" smtClean="0">
              <a:solidFill>
                <a:schemeClr val="tx2"/>
              </a:solidFill>
              <a:effectLst>
                <a:outerShdw blurRad="38100" dist="38100" dir="2700000" algn="tl">
                  <a:srgbClr val="000000">
                    <a:alpha val="43137"/>
                  </a:srgbClr>
                </a:outerShdw>
              </a:effectLst>
            </a:endParaRPr>
          </a:p>
          <a:p>
            <a:pPr algn="ctr"/>
            <a:r>
              <a:rPr lang="fr-FR" sz="2000" dirty="0" smtClean="0">
                <a:solidFill>
                  <a:schemeClr val="tx2"/>
                </a:solidFill>
                <a:effectLst>
                  <a:outerShdw blurRad="38100" dist="38100" dir="2700000" algn="tl">
                    <a:srgbClr val="000000">
                      <a:alpha val="43137"/>
                    </a:srgbClr>
                  </a:outerShdw>
                </a:effectLst>
              </a:rPr>
              <a:t> PRESENTATION AUX PERSONNELS ET AUX ORGANISATIONS SYNDICALES</a:t>
            </a:r>
          </a:p>
          <a:p>
            <a:pPr algn="ctr"/>
            <a:endParaRPr lang="fr-FR" sz="2000" dirty="0" smtClean="0">
              <a:solidFill>
                <a:schemeClr val="tx2"/>
              </a:solidFill>
              <a:effectLst>
                <a:outerShdw blurRad="38100" dist="38100" dir="2700000" algn="tl">
                  <a:srgbClr val="000000">
                    <a:alpha val="43137"/>
                  </a:srgbClr>
                </a:outerShdw>
              </a:effectLst>
            </a:endParaRPr>
          </a:p>
          <a:p>
            <a:pPr algn="ctr"/>
            <a:r>
              <a:rPr lang="fr-FR" sz="1400" dirty="0" smtClean="0">
                <a:solidFill>
                  <a:schemeClr val="tx2"/>
                </a:solidFill>
                <a:effectLst>
                  <a:outerShdw blurRad="38100" dist="38100" dir="2700000" algn="tl">
                    <a:srgbClr val="000000">
                      <a:alpha val="43137"/>
                    </a:srgbClr>
                  </a:outerShdw>
                </a:effectLst>
              </a:rPr>
              <a:t>Mars 2022</a:t>
            </a:r>
            <a:endParaRPr lang="fr-FR" sz="1400" dirty="0">
              <a:solidFill>
                <a:schemeClr val="tx2"/>
              </a:solidFill>
              <a:effectLst>
                <a:outerShdw blurRad="38100" dist="38100" dir="2700000" algn="tl">
                  <a:srgbClr val="000000">
                    <a:alpha val="43137"/>
                  </a:srgbClr>
                </a:outerShdw>
              </a:effectLst>
            </a:endParaRPr>
          </a:p>
        </p:txBody>
      </p:sp>
      <p:sp>
        <p:nvSpPr>
          <p:cNvPr id="8" name="Espace réservé du pied de page 7"/>
          <p:cNvSpPr>
            <a:spLocks noGrp="1"/>
          </p:cNvSpPr>
          <p:nvPr>
            <p:ph type="ftr" sz="quarter" idx="11"/>
          </p:nvPr>
        </p:nvSpPr>
        <p:spPr>
          <a:xfrm>
            <a:off x="467544" y="3914822"/>
            <a:ext cx="5904000" cy="360000"/>
          </a:xfrm>
        </p:spPr>
        <p:txBody>
          <a:bodyPr/>
          <a:lstStyle/>
          <a:p>
            <a:r>
              <a:rPr lang="fr-FR" b="0" dirty="0" smtClean="0"/>
              <a:t>Elections professionnelles 2022</a:t>
            </a:r>
            <a:endParaRPr lang="fr-FR" b="0" dirty="0"/>
          </a:p>
        </p:txBody>
      </p:sp>
      <p:sp>
        <p:nvSpPr>
          <p:cNvPr id="9" name="Espace réservé du numéro de diapositive 8"/>
          <p:cNvSpPr>
            <a:spLocks noGrp="1"/>
          </p:cNvSpPr>
          <p:nvPr>
            <p:ph type="sldNum" sz="quarter" idx="12"/>
          </p:nvPr>
        </p:nvSpPr>
        <p:spPr>
          <a:xfrm>
            <a:off x="6475985" y="3845294"/>
            <a:ext cx="1350000" cy="360000"/>
          </a:xfrm>
        </p:spPr>
        <p:txBody>
          <a:bodyPr/>
          <a:lstStyle/>
          <a:p>
            <a:fld id="{733122C9-A0B9-462F-8757-0847AD287B63}" type="slidenum">
              <a:rPr lang="fr-FR" smtClean="0"/>
              <a:pPr/>
              <a:t>1</a:t>
            </a:fld>
            <a:endParaRPr lang="fr-FR" dirty="0"/>
          </a:p>
        </p:txBody>
      </p:sp>
      <p:pic>
        <p:nvPicPr>
          <p:cNvPr id="7" name="Imag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180000"/>
            <a:ext cx="727979" cy="807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15159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dirty="0" smtClean="0"/>
              <a:t>Elections professionnelles 2022</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10</a:t>
            </a:fld>
            <a:endParaRPr lang="fr-FR" dirty="0"/>
          </a:p>
        </p:txBody>
      </p:sp>
      <p:sp>
        <p:nvSpPr>
          <p:cNvPr id="7" name="Espace réservé du texte 6"/>
          <p:cNvSpPr>
            <a:spLocks noGrp="1"/>
          </p:cNvSpPr>
          <p:nvPr>
            <p:ph type="body" sz="quarter" idx="13"/>
          </p:nvPr>
        </p:nvSpPr>
        <p:spPr>
          <a:xfrm>
            <a:off x="2123728" y="180000"/>
            <a:ext cx="6660272" cy="360000"/>
          </a:xfrm>
        </p:spPr>
        <p:txBody>
          <a:bodyPr/>
          <a:lstStyle/>
          <a:p>
            <a:pPr marL="0" lvl="0" indent="0">
              <a:spcAft>
                <a:spcPts val="500"/>
              </a:spcAft>
              <a:buNone/>
            </a:pPr>
            <a:r>
              <a:rPr lang="fr-FR" sz="1400" dirty="0" smtClean="0">
                <a:solidFill>
                  <a:schemeClr val="tx2">
                    <a:lumMod val="75000"/>
                  </a:schemeClr>
                </a:solidFill>
              </a:rPr>
              <a:t>1</a:t>
            </a:r>
            <a:r>
              <a:rPr lang="fr-FR" sz="1400" baseline="30000" dirty="0" smtClean="0">
                <a:solidFill>
                  <a:schemeClr val="tx2">
                    <a:lumMod val="75000"/>
                  </a:schemeClr>
                </a:solidFill>
              </a:rPr>
              <a:t>ère</a:t>
            </a:r>
            <a:r>
              <a:rPr lang="fr-FR" sz="1400" dirty="0" smtClean="0">
                <a:solidFill>
                  <a:schemeClr val="tx2">
                    <a:lumMod val="75000"/>
                  </a:schemeClr>
                </a:solidFill>
              </a:rPr>
              <a:t> PARTIE </a:t>
            </a:r>
            <a:r>
              <a:rPr lang="fr-FR" sz="1400" dirty="0">
                <a:solidFill>
                  <a:schemeClr val="tx2">
                    <a:lumMod val="75000"/>
                  </a:schemeClr>
                </a:solidFill>
              </a:rPr>
              <a:t>: LES SCRUTINS DE 2022</a:t>
            </a:r>
          </a:p>
          <a:p>
            <a:pPr marL="0" indent="0">
              <a:buNone/>
            </a:pPr>
            <a:endParaRPr lang="fr-FR" sz="1400" cap="all" dirty="0">
              <a:solidFill>
                <a:schemeClr val="tx2"/>
              </a:solidFill>
              <a:effectLst>
                <a:outerShdw blurRad="38100" dist="38100" dir="2700000" algn="tl">
                  <a:srgbClr val="000000">
                    <a:alpha val="43137"/>
                  </a:srgbClr>
                </a:outerShdw>
              </a:effectLst>
            </a:endParaRPr>
          </a:p>
          <a:p>
            <a:pPr marL="0" indent="0">
              <a:buNone/>
            </a:pPr>
            <a:endParaRPr lang="fr-FR" sz="1400" cap="all" dirty="0">
              <a:solidFill>
                <a:schemeClr val="tx2"/>
              </a:solidFill>
              <a:effectLst>
                <a:outerShdw blurRad="38100" dist="38100" dir="2700000" algn="tl">
                  <a:srgbClr val="000000">
                    <a:alpha val="43137"/>
                  </a:srgbClr>
                </a:outerShdw>
              </a:effectLst>
            </a:endParaRPr>
          </a:p>
          <a:p>
            <a:pPr marL="0" indent="0">
              <a:buNone/>
            </a:pPr>
            <a:endParaRPr lang="fr-FR" sz="1400" cap="all" dirty="0">
              <a:solidFill>
                <a:schemeClr val="tx2">
                  <a:lumMod val="60000"/>
                  <a:lumOff val="40000"/>
                </a:schemeClr>
              </a:solidFill>
            </a:endParaRPr>
          </a:p>
          <a:p>
            <a:endParaRPr lang="fr-FR" dirty="0"/>
          </a:p>
        </p:txBody>
      </p:sp>
      <p:sp>
        <p:nvSpPr>
          <p:cNvPr id="8" name="Espace réservé du texte 7"/>
          <p:cNvSpPr txBox="1">
            <a:spLocks noGrp="1"/>
          </p:cNvSpPr>
          <p:nvPr>
            <p:ph sz="quarter" idx="14"/>
          </p:nvPr>
        </p:nvSpPr>
        <p:spPr>
          <a:xfrm>
            <a:off x="1547664" y="448050"/>
            <a:ext cx="7308344" cy="1533753"/>
          </a:xfrm>
          <a:prstGeom prst="rect">
            <a:avLst/>
          </a:prstGeom>
          <a:noFill/>
        </p:spPr>
        <p:txBody>
          <a:bodyPr wrap="square" rtlCol="0">
            <a:spAutoFit/>
          </a:bodyPr>
          <a:lstStyle/>
          <a:p>
            <a:r>
              <a:rPr lang="fr-FR" sz="1600" b="1" dirty="0" smtClean="0">
                <a:solidFill>
                  <a:schemeClr val="tx2">
                    <a:lumMod val="75000"/>
                  </a:schemeClr>
                </a:solidFill>
              </a:rPr>
              <a:t>3. cartographie des CAP </a:t>
            </a:r>
            <a:r>
              <a:rPr lang="fr-FR" sz="1400" b="1" dirty="0">
                <a:solidFill>
                  <a:schemeClr val="tx2">
                    <a:lumMod val="75000"/>
                  </a:schemeClr>
                </a:solidFill>
              </a:rPr>
              <a:t>institués à compter des élections de </a:t>
            </a:r>
            <a:r>
              <a:rPr lang="fr-FR" sz="1400" b="1" dirty="0" smtClean="0">
                <a:solidFill>
                  <a:schemeClr val="tx2">
                    <a:lumMod val="75000"/>
                  </a:schemeClr>
                </a:solidFill>
              </a:rPr>
              <a:t>2022 au ministère de l’éducation nationale, de la jeunesse </a:t>
            </a:r>
            <a:r>
              <a:rPr lang="fr-FR" sz="1400" b="1" dirty="0">
                <a:solidFill>
                  <a:schemeClr val="tx2">
                    <a:lumMod val="75000"/>
                  </a:schemeClr>
                </a:solidFill>
              </a:rPr>
              <a:t>et </a:t>
            </a:r>
            <a:r>
              <a:rPr lang="fr-FR" sz="1400" b="1" dirty="0" smtClean="0">
                <a:solidFill>
                  <a:schemeClr val="tx2">
                    <a:lumMod val="75000"/>
                  </a:schemeClr>
                </a:solidFill>
              </a:rPr>
              <a:t>des sports </a:t>
            </a:r>
            <a:r>
              <a:rPr lang="fr-FR" sz="1400" b="1" dirty="0">
                <a:solidFill>
                  <a:schemeClr val="tx2"/>
                </a:solidFill>
              </a:rPr>
              <a:t>3</a:t>
            </a:r>
            <a:r>
              <a:rPr lang="fr-FR" sz="1400" b="1" dirty="0" smtClean="0">
                <a:solidFill>
                  <a:schemeClr val="tx2"/>
                </a:solidFill>
              </a:rPr>
              <a:t>/3</a:t>
            </a:r>
            <a:endParaRPr lang="fr-FR" sz="1400" dirty="0">
              <a:solidFill>
                <a:schemeClr val="tx2"/>
              </a:solidFill>
            </a:endParaRPr>
          </a:p>
          <a:p>
            <a:endParaRPr lang="fr-FR" sz="1600" b="1" dirty="0"/>
          </a:p>
          <a:p>
            <a:endParaRPr lang="fr-FR" sz="1100" b="1" dirty="0" smtClean="0"/>
          </a:p>
          <a:p>
            <a:endParaRPr lang="fr-FR" sz="1200" b="1" dirty="0" smtClean="0"/>
          </a:p>
          <a:p>
            <a:endParaRPr lang="fr-FR" sz="1400" b="1" cap="all" dirty="0">
              <a:solidFill>
                <a:schemeClr val="tx2">
                  <a:lumMod val="60000"/>
                  <a:lumOff val="40000"/>
                </a:schemeClr>
              </a:solidFill>
            </a:endParaRPr>
          </a:p>
        </p:txBody>
      </p:sp>
      <p:sp>
        <p:nvSpPr>
          <p:cNvPr id="3" name="Rectangle 1"/>
          <p:cNvSpPr>
            <a:spLocks noChangeArrowheads="1"/>
          </p:cNvSpPr>
          <p:nvPr/>
        </p:nvSpPr>
        <p:spPr bwMode="auto">
          <a:xfrm>
            <a:off x="3310505" y="151533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9" name="Rectangle 1"/>
          <p:cNvSpPr>
            <a:spLocks noChangeArrowheads="1"/>
          </p:cNvSpPr>
          <p:nvPr/>
        </p:nvSpPr>
        <p:spPr bwMode="auto">
          <a:xfrm>
            <a:off x="2662238" y="18129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r>
            <a:br>
              <a:rPr kumimoji="0" lang="fr-FR" altLang="fr-F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endParaRPr kumimoji="0" lang="fr-FR" altLang="fr-FR"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anose="020B0604020202020204" pitchFamily="34" charset="0"/>
            </a:endParaRPr>
          </a:p>
        </p:txBody>
      </p:sp>
      <p:sp>
        <p:nvSpPr>
          <p:cNvPr id="10" name="Rectangle 1"/>
          <p:cNvSpPr>
            <a:spLocks noChangeArrowheads="1"/>
          </p:cNvSpPr>
          <p:nvPr/>
        </p:nvSpPr>
        <p:spPr bwMode="auto">
          <a:xfrm>
            <a:off x="2824163" y="1835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r>
            <a:br>
              <a:rPr kumimoji="0" lang="fr-FR" altLang="fr-F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endParaRPr kumimoji="0" lang="fr-FR" altLang="fr-FR"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6" name="Tableau 5"/>
          <p:cNvGraphicFramePr>
            <a:graphicFrameLocks noGrp="1"/>
          </p:cNvGraphicFramePr>
          <p:nvPr>
            <p:extLst/>
          </p:nvPr>
        </p:nvGraphicFramePr>
        <p:xfrm>
          <a:off x="1619672" y="1214926"/>
          <a:ext cx="5832648" cy="2377690"/>
        </p:xfrm>
        <a:graphic>
          <a:graphicData uri="http://schemas.openxmlformats.org/drawingml/2006/table">
            <a:tbl>
              <a:tblPr firstRow="1" firstCol="1" bandRow="1">
                <a:tableStyleId>{5C22544A-7EE6-4342-B048-85BDC9FD1C3A}</a:tableStyleId>
              </a:tblPr>
              <a:tblGrid>
                <a:gridCol w="4789129">
                  <a:extLst>
                    <a:ext uri="{9D8B030D-6E8A-4147-A177-3AD203B41FA5}">
                      <a16:colId xmlns:a16="http://schemas.microsoft.com/office/drawing/2014/main" val="3419243052"/>
                    </a:ext>
                  </a:extLst>
                </a:gridCol>
                <a:gridCol w="1043519">
                  <a:extLst>
                    <a:ext uri="{9D8B030D-6E8A-4147-A177-3AD203B41FA5}">
                      <a16:colId xmlns:a16="http://schemas.microsoft.com/office/drawing/2014/main" val="119726883"/>
                    </a:ext>
                  </a:extLst>
                </a:gridCol>
              </a:tblGrid>
              <a:tr h="348712">
                <a:tc>
                  <a:txBody>
                    <a:bodyPr/>
                    <a:lstStyle/>
                    <a:p>
                      <a:pPr algn="ctr">
                        <a:lnSpc>
                          <a:spcPct val="115000"/>
                        </a:lnSpc>
                        <a:spcAft>
                          <a:spcPts val="0"/>
                        </a:spcAft>
                      </a:pPr>
                      <a:r>
                        <a:rPr lang="fr-FR" sz="900" i="1" dirty="0">
                          <a:solidFill>
                            <a:schemeClr val="tx1"/>
                          </a:solidFill>
                          <a:effectLst/>
                        </a:rPr>
                        <a:t>Corps</a:t>
                      </a:r>
                      <a:endParaRPr lang="fr-FR" sz="9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4549" marR="6454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ctr">
                        <a:lnSpc>
                          <a:spcPct val="115000"/>
                        </a:lnSpc>
                        <a:spcAft>
                          <a:spcPts val="0"/>
                        </a:spcAft>
                      </a:pPr>
                      <a:r>
                        <a:rPr lang="fr-FR" sz="900" i="1" dirty="0">
                          <a:solidFill>
                            <a:schemeClr val="tx1"/>
                          </a:solidFill>
                          <a:effectLst/>
                        </a:rPr>
                        <a:t>CAP locale</a:t>
                      </a:r>
                      <a:endParaRPr lang="fr-FR" sz="9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4549" marR="6454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extLst>
                  <a:ext uri="{0D108BD9-81ED-4DB2-BD59-A6C34878D82A}">
                    <a16:rowId xmlns:a16="http://schemas.microsoft.com/office/drawing/2014/main" val="2831843666"/>
                  </a:ext>
                </a:extLst>
              </a:tr>
              <a:tr h="676326">
                <a:tc>
                  <a:txBody>
                    <a:bodyPr/>
                    <a:lstStyle/>
                    <a:p>
                      <a:pPr algn="just">
                        <a:spcAft>
                          <a:spcPts val="600"/>
                        </a:spcAft>
                      </a:pPr>
                      <a:r>
                        <a:rPr lang="fr-FR" sz="900" b="0" i="1">
                          <a:solidFill>
                            <a:schemeClr val="tx1"/>
                          </a:solidFill>
                          <a:effectLst/>
                        </a:rPr>
                        <a:t>Attachés d’administration de l’Etat, infirmiers de l’éducation nationale et de l’enseignement supérieur, conseillers techniques de service social des administrations de l’Etat et assistants de service social des administrations de l’Etat</a:t>
                      </a:r>
                      <a:endParaRPr lang="fr-FR" sz="900" b="0" i="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49" marR="6454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900" b="1" dirty="0">
                          <a:solidFill>
                            <a:schemeClr val="tx1"/>
                          </a:solidFill>
                          <a:effectLst/>
                        </a:rPr>
                        <a:t>X</a:t>
                      </a:r>
                    </a:p>
                    <a:p>
                      <a:pPr algn="ctr">
                        <a:lnSpc>
                          <a:spcPct val="115000"/>
                        </a:lnSpc>
                        <a:spcAft>
                          <a:spcPts val="0"/>
                        </a:spcAft>
                      </a:pPr>
                      <a:r>
                        <a:rPr lang="fr-FR" sz="900" b="1" dirty="0">
                          <a:solidFill>
                            <a:schemeClr val="tx1"/>
                          </a:solidFill>
                          <a:effectLst/>
                        </a:rPr>
                        <a:t>CAP locale pour l’administration centrale</a:t>
                      </a:r>
                      <a:endParaRPr lang="fr-FR" sz="9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4549" marR="6454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extLst>
                  <a:ext uri="{0D108BD9-81ED-4DB2-BD59-A6C34878D82A}">
                    <a16:rowId xmlns:a16="http://schemas.microsoft.com/office/drawing/2014/main" val="3262775719"/>
                  </a:ext>
                </a:extLst>
              </a:tr>
              <a:tr h="676326">
                <a:tc>
                  <a:txBody>
                    <a:bodyPr/>
                    <a:lstStyle/>
                    <a:p>
                      <a:pPr>
                        <a:lnSpc>
                          <a:spcPct val="115000"/>
                        </a:lnSpc>
                        <a:spcAft>
                          <a:spcPts val="0"/>
                        </a:spcAft>
                      </a:pPr>
                      <a:r>
                        <a:rPr lang="fr-FR" sz="900" b="0" i="1" dirty="0">
                          <a:solidFill>
                            <a:schemeClr val="tx1"/>
                          </a:solidFill>
                          <a:effectLst/>
                        </a:rPr>
                        <a:t>Secrétaires administratifs de l’éducation nationale et de l’enseignement supérieur</a:t>
                      </a:r>
                      <a:endParaRPr lang="fr-FR" sz="900" b="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4549" marR="6454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900" b="1" dirty="0">
                          <a:solidFill>
                            <a:schemeClr val="tx1"/>
                          </a:solidFill>
                          <a:effectLst/>
                        </a:rPr>
                        <a:t>X</a:t>
                      </a:r>
                    </a:p>
                    <a:p>
                      <a:pPr algn="ctr">
                        <a:lnSpc>
                          <a:spcPct val="115000"/>
                        </a:lnSpc>
                        <a:spcAft>
                          <a:spcPts val="0"/>
                        </a:spcAft>
                      </a:pPr>
                      <a:r>
                        <a:rPr lang="fr-FR" sz="900" b="1" dirty="0">
                          <a:solidFill>
                            <a:schemeClr val="tx1"/>
                          </a:solidFill>
                          <a:effectLst/>
                        </a:rPr>
                        <a:t>CAP locale pour l’administration centrale</a:t>
                      </a:r>
                      <a:endParaRPr lang="fr-FR" sz="9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4549" marR="6454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extLst>
                  <a:ext uri="{0D108BD9-81ED-4DB2-BD59-A6C34878D82A}">
                    <a16:rowId xmlns:a16="http://schemas.microsoft.com/office/drawing/2014/main" val="3354409014"/>
                  </a:ext>
                </a:extLst>
              </a:tr>
              <a:tr h="676326">
                <a:tc>
                  <a:txBody>
                    <a:bodyPr/>
                    <a:lstStyle/>
                    <a:p>
                      <a:pPr algn="just">
                        <a:lnSpc>
                          <a:spcPct val="115000"/>
                        </a:lnSpc>
                        <a:spcBef>
                          <a:spcPts val="600"/>
                        </a:spcBef>
                        <a:spcAft>
                          <a:spcPts val="600"/>
                        </a:spcAft>
                      </a:pPr>
                      <a:r>
                        <a:rPr lang="fr-FR" sz="900" b="0" i="1" dirty="0">
                          <a:solidFill>
                            <a:schemeClr val="tx1"/>
                          </a:solidFill>
                          <a:effectLst/>
                        </a:rPr>
                        <a:t>Adjoints administratifs de l’éducation nationale et de l’enseignement supérieur</a:t>
                      </a:r>
                    </a:p>
                    <a:p>
                      <a:pPr>
                        <a:lnSpc>
                          <a:spcPct val="115000"/>
                        </a:lnSpc>
                        <a:spcAft>
                          <a:spcPts val="0"/>
                        </a:spcAft>
                      </a:pPr>
                      <a:r>
                        <a:rPr lang="fr-FR" sz="900" b="0" i="1" dirty="0">
                          <a:solidFill>
                            <a:schemeClr val="tx1"/>
                          </a:solidFill>
                          <a:effectLst/>
                        </a:rPr>
                        <a:t> </a:t>
                      </a:r>
                      <a:endParaRPr lang="fr-FR" sz="900" b="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4549" marR="6454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900" b="1" dirty="0">
                          <a:solidFill>
                            <a:schemeClr val="tx1"/>
                          </a:solidFill>
                          <a:effectLst/>
                        </a:rPr>
                        <a:t>X</a:t>
                      </a:r>
                    </a:p>
                    <a:p>
                      <a:pPr algn="ctr">
                        <a:lnSpc>
                          <a:spcPct val="115000"/>
                        </a:lnSpc>
                        <a:spcAft>
                          <a:spcPts val="0"/>
                        </a:spcAft>
                      </a:pPr>
                      <a:r>
                        <a:rPr lang="fr-FR" sz="900" b="1" dirty="0">
                          <a:solidFill>
                            <a:schemeClr val="tx1"/>
                          </a:solidFill>
                          <a:effectLst/>
                        </a:rPr>
                        <a:t>CAP locale pour l’administration centrale</a:t>
                      </a:r>
                      <a:endParaRPr lang="fr-FR" sz="9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4549" marR="6454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extLst>
                  <a:ext uri="{0D108BD9-81ED-4DB2-BD59-A6C34878D82A}">
                    <a16:rowId xmlns:a16="http://schemas.microsoft.com/office/drawing/2014/main" val="535689071"/>
                  </a:ext>
                </a:extLst>
              </a:tr>
            </a:tbl>
          </a:graphicData>
        </a:graphic>
      </p:graphicFrame>
      <p:pic>
        <p:nvPicPr>
          <p:cNvPr id="11" name="Imag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0081" y="127817"/>
            <a:ext cx="467583" cy="399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127116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dirty="0" smtClean="0"/>
              <a:t>Elections professionnelles 2022</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11</a:t>
            </a:fld>
            <a:endParaRPr lang="fr-FR" dirty="0"/>
          </a:p>
        </p:txBody>
      </p:sp>
      <p:sp>
        <p:nvSpPr>
          <p:cNvPr id="7" name="Espace réservé du texte 6"/>
          <p:cNvSpPr>
            <a:spLocks noGrp="1"/>
          </p:cNvSpPr>
          <p:nvPr>
            <p:ph type="body" sz="quarter" idx="13"/>
          </p:nvPr>
        </p:nvSpPr>
        <p:spPr>
          <a:xfrm>
            <a:off x="2123728" y="180000"/>
            <a:ext cx="6660272" cy="360000"/>
          </a:xfrm>
        </p:spPr>
        <p:txBody>
          <a:bodyPr/>
          <a:lstStyle/>
          <a:p>
            <a:pPr marL="0" lvl="0" indent="0">
              <a:spcAft>
                <a:spcPts val="500"/>
              </a:spcAft>
              <a:buNone/>
            </a:pPr>
            <a:r>
              <a:rPr lang="fr-FR" sz="1400" dirty="0" smtClean="0">
                <a:solidFill>
                  <a:schemeClr val="tx2">
                    <a:lumMod val="75000"/>
                  </a:schemeClr>
                </a:solidFill>
              </a:rPr>
              <a:t>1</a:t>
            </a:r>
            <a:r>
              <a:rPr lang="fr-FR" sz="1400" baseline="30000" dirty="0" smtClean="0">
                <a:solidFill>
                  <a:schemeClr val="tx2">
                    <a:lumMod val="75000"/>
                  </a:schemeClr>
                </a:solidFill>
              </a:rPr>
              <a:t>ère</a:t>
            </a:r>
            <a:r>
              <a:rPr lang="fr-FR" sz="1400" dirty="0" smtClean="0">
                <a:solidFill>
                  <a:schemeClr val="tx2">
                    <a:lumMod val="75000"/>
                  </a:schemeClr>
                </a:solidFill>
              </a:rPr>
              <a:t> PARTIE </a:t>
            </a:r>
            <a:r>
              <a:rPr lang="fr-FR" sz="1400" dirty="0">
                <a:solidFill>
                  <a:schemeClr val="tx2">
                    <a:lumMod val="75000"/>
                  </a:schemeClr>
                </a:solidFill>
              </a:rPr>
              <a:t>: LES SCRUTINS DE 2022</a:t>
            </a:r>
          </a:p>
          <a:p>
            <a:pPr marL="0" indent="0">
              <a:buNone/>
            </a:pPr>
            <a:endParaRPr lang="fr-FR" sz="1400" cap="all" dirty="0">
              <a:solidFill>
                <a:schemeClr val="tx2"/>
              </a:solidFill>
              <a:effectLst>
                <a:outerShdw blurRad="38100" dist="38100" dir="2700000" algn="tl">
                  <a:srgbClr val="000000">
                    <a:alpha val="43137"/>
                  </a:srgbClr>
                </a:outerShdw>
              </a:effectLst>
            </a:endParaRPr>
          </a:p>
          <a:p>
            <a:pPr marL="0" indent="0">
              <a:buNone/>
            </a:pPr>
            <a:endParaRPr lang="fr-FR" sz="1400" cap="all" dirty="0">
              <a:solidFill>
                <a:schemeClr val="tx2"/>
              </a:solidFill>
              <a:effectLst>
                <a:outerShdw blurRad="38100" dist="38100" dir="2700000" algn="tl">
                  <a:srgbClr val="000000">
                    <a:alpha val="43137"/>
                  </a:srgbClr>
                </a:outerShdw>
              </a:effectLst>
            </a:endParaRPr>
          </a:p>
          <a:p>
            <a:pPr marL="0" indent="0">
              <a:buNone/>
            </a:pPr>
            <a:endParaRPr lang="fr-FR" sz="1400" cap="all" dirty="0">
              <a:solidFill>
                <a:schemeClr val="tx2">
                  <a:lumMod val="60000"/>
                  <a:lumOff val="40000"/>
                </a:schemeClr>
              </a:solidFill>
            </a:endParaRPr>
          </a:p>
          <a:p>
            <a:endParaRPr lang="fr-FR" dirty="0"/>
          </a:p>
        </p:txBody>
      </p:sp>
      <p:sp>
        <p:nvSpPr>
          <p:cNvPr id="8" name="Espace réservé du texte 7"/>
          <p:cNvSpPr txBox="1">
            <a:spLocks noGrp="1"/>
          </p:cNvSpPr>
          <p:nvPr>
            <p:ph sz="quarter" idx="14"/>
          </p:nvPr>
        </p:nvSpPr>
        <p:spPr>
          <a:xfrm>
            <a:off x="1547664" y="448050"/>
            <a:ext cx="7308344" cy="1485022"/>
          </a:xfrm>
          <a:prstGeom prst="rect">
            <a:avLst/>
          </a:prstGeom>
          <a:noFill/>
        </p:spPr>
        <p:txBody>
          <a:bodyPr wrap="square" rtlCol="0">
            <a:spAutoFit/>
          </a:bodyPr>
          <a:lstStyle/>
          <a:p>
            <a:r>
              <a:rPr lang="fr-FR" sz="1600" b="1" dirty="0" smtClean="0">
                <a:solidFill>
                  <a:schemeClr val="tx2">
                    <a:lumMod val="75000"/>
                  </a:schemeClr>
                </a:solidFill>
              </a:rPr>
              <a:t>4. cartographie des CCP</a:t>
            </a:r>
          </a:p>
          <a:p>
            <a:r>
              <a:rPr lang="fr-FR" sz="1400" dirty="0" smtClean="0"/>
              <a:t>Cette cartographie ne change pas par rapport à 2018 : l’arrêté du 27 juin 2011 reste en vigueur (se reporter à la diapo 62 en annexe), excepté un ajustement rédactionnel probable (en préparation)</a:t>
            </a:r>
          </a:p>
          <a:p>
            <a:endParaRPr lang="fr-FR" sz="1200" b="1" dirty="0" smtClean="0"/>
          </a:p>
          <a:p>
            <a:endParaRPr lang="fr-FR" sz="1400" b="1" cap="all" dirty="0">
              <a:solidFill>
                <a:schemeClr val="tx2">
                  <a:lumMod val="60000"/>
                  <a:lumOff val="40000"/>
                </a:schemeClr>
              </a:solidFill>
            </a:endParaRPr>
          </a:p>
        </p:txBody>
      </p:sp>
      <p:sp>
        <p:nvSpPr>
          <p:cNvPr id="3" name="Rectangle 1"/>
          <p:cNvSpPr>
            <a:spLocks noChangeArrowheads="1"/>
          </p:cNvSpPr>
          <p:nvPr/>
        </p:nvSpPr>
        <p:spPr bwMode="auto">
          <a:xfrm>
            <a:off x="3310505" y="151533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9" name="Rectangle 1"/>
          <p:cNvSpPr>
            <a:spLocks noChangeArrowheads="1"/>
          </p:cNvSpPr>
          <p:nvPr/>
        </p:nvSpPr>
        <p:spPr bwMode="auto">
          <a:xfrm>
            <a:off x="2662238" y="18129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r>
            <a:br>
              <a:rPr kumimoji="0" lang="fr-FR" altLang="fr-F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endParaRPr kumimoji="0" lang="fr-FR" altLang="fr-FR"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anose="020B0604020202020204" pitchFamily="34" charset="0"/>
            </a:endParaRPr>
          </a:p>
        </p:txBody>
      </p:sp>
      <p:sp>
        <p:nvSpPr>
          <p:cNvPr id="10" name="Rectangle 1"/>
          <p:cNvSpPr>
            <a:spLocks noChangeArrowheads="1"/>
          </p:cNvSpPr>
          <p:nvPr/>
        </p:nvSpPr>
        <p:spPr bwMode="auto">
          <a:xfrm>
            <a:off x="2824163" y="1835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r>
            <a:br>
              <a:rPr kumimoji="0" lang="fr-FR" altLang="fr-F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endParaRPr kumimoji="0" lang="fr-FR" altLang="fr-FR"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6" name="Tableau 5"/>
          <p:cNvGraphicFramePr>
            <a:graphicFrameLocks noGrp="1"/>
          </p:cNvGraphicFramePr>
          <p:nvPr>
            <p:extLst>
              <p:ext uri="{D42A27DB-BD31-4B8C-83A1-F6EECF244321}">
                <p14:modId xmlns:p14="http://schemas.microsoft.com/office/powerpoint/2010/main" val="3915844547"/>
              </p:ext>
            </p:extLst>
          </p:nvPr>
        </p:nvGraphicFramePr>
        <p:xfrm>
          <a:off x="1547664" y="2050872"/>
          <a:ext cx="6624736" cy="2377690"/>
        </p:xfrm>
        <a:graphic>
          <a:graphicData uri="http://schemas.openxmlformats.org/drawingml/2006/table">
            <a:tbl>
              <a:tblPr firstRow="1" firstCol="1" bandRow="1">
                <a:tableStyleId>{5C22544A-7EE6-4342-B048-85BDC9FD1C3A}</a:tableStyleId>
              </a:tblPr>
              <a:tblGrid>
                <a:gridCol w="6624736">
                  <a:extLst>
                    <a:ext uri="{9D8B030D-6E8A-4147-A177-3AD203B41FA5}">
                      <a16:colId xmlns:a16="http://schemas.microsoft.com/office/drawing/2014/main" val="3419243052"/>
                    </a:ext>
                  </a:extLst>
                </a:gridCol>
              </a:tblGrid>
              <a:tr h="348712">
                <a:tc>
                  <a:txBody>
                    <a:bodyPr/>
                    <a:lstStyle/>
                    <a:p>
                      <a:pPr algn="ctr">
                        <a:lnSpc>
                          <a:spcPct val="115000"/>
                        </a:lnSpc>
                        <a:spcAft>
                          <a:spcPts val="0"/>
                        </a:spcAft>
                      </a:pPr>
                      <a:r>
                        <a:rPr lang="fr-FR" sz="900" i="1" dirty="0" smtClean="0">
                          <a:solidFill>
                            <a:schemeClr val="tx1"/>
                          </a:solidFill>
                          <a:effectLst/>
                        </a:rPr>
                        <a:t>CCP instituées auprès de chaque</a:t>
                      </a:r>
                      <a:r>
                        <a:rPr lang="fr-FR" sz="900" i="1" baseline="0" dirty="0" smtClean="0">
                          <a:solidFill>
                            <a:schemeClr val="tx1"/>
                          </a:solidFill>
                          <a:effectLst/>
                        </a:rPr>
                        <a:t> recteur d’académie</a:t>
                      </a:r>
                      <a:endParaRPr lang="fr-FR" sz="9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4549" marR="6454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extLst>
                  <a:ext uri="{0D108BD9-81ED-4DB2-BD59-A6C34878D82A}">
                    <a16:rowId xmlns:a16="http://schemas.microsoft.com/office/drawing/2014/main" val="2831843666"/>
                  </a:ext>
                </a:extLst>
              </a:tr>
              <a:tr h="676326">
                <a:tc>
                  <a:txBody>
                    <a:bodyPr/>
                    <a:lstStyle/>
                    <a:p>
                      <a:pPr algn="just">
                        <a:spcAft>
                          <a:spcPts val="600"/>
                        </a:spcAft>
                      </a:pPr>
                      <a:r>
                        <a:rPr lang="fr-FR" sz="900" b="0" i="1" dirty="0" smtClean="0">
                          <a:solidFill>
                            <a:schemeClr val="tx1"/>
                          </a:solidFill>
                          <a:effectLst/>
                        </a:rPr>
                        <a:t>Commission compétente à l’égard des agents contractuels exerçant</a:t>
                      </a:r>
                      <a:r>
                        <a:rPr lang="fr-FR" sz="900" b="0" i="1" baseline="0" dirty="0" smtClean="0">
                          <a:solidFill>
                            <a:schemeClr val="tx1"/>
                          </a:solidFill>
                          <a:effectLst/>
                        </a:rPr>
                        <a:t> des fonctions d’enseignement, d’éducation et de psychologue de l’éducation nationale</a:t>
                      </a:r>
                      <a:endParaRPr lang="fr-FR" sz="900" b="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49" marR="6454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62775719"/>
                  </a:ext>
                </a:extLst>
              </a:tr>
              <a:tr h="676326">
                <a:tc>
                  <a:txBody>
                    <a:bodyPr/>
                    <a:lstStyle/>
                    <a:p>
                      <a:pPr algn="just">
                        <a:spcAft>
                          <a:spcPts val="600"/>
                        </a:spcAft>
                      </a:pPr>
                      <a:r>
                        <a:rPr lang="fr-FR" sz="900" b="0" i="1" dirty="0" smtClean="0">
                          <a:solidFill>
                            <a:schemeClr val="tx1"/>
                          </a:solidFill>
                          <a:effectLst/>
                        </a:rPr>
                        <a:t>Commission compétente à l’égard des agents contractuels exerçant</a:t>
                      </a:r>
                      <a:r>
                        <a:rPr lang="fr-FR" sz="900" b="0" i="1" baseline="0" dirty="0" smtClean="0">
                          <a:solidFill>
                            <a:schemeClr val="tx1"/>
                          </a:solidFill>
                          <a:effectLst/>
                        </a:rPr>
                        <a:t> des fonctions de surveillance et d’accompagnement des élèves</a:t>
                      </a:r>
                      <a:endParaRPr lang="fr-FR" sz="900" b="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49" marR="6454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54409014"/>
                  </a:ext>
                </a:extLst>
              </a:tr>
              <a:tr h="676326">
                <a:tc>
                  <a:txBody>
                    <a:bodyPr/>
                    <a:lstStyle/>
                    <a:p>
                      <a:pPr algn="just">
                        <a:spcAft>
                          <a:spcPts val="600"/>
                        </a:spcAft>
                      </a:pPr>
                      <a:r>
                        <a:rPr lang="fr-FR" sz="900" b="0" i="1" dirty="0" smtClean="0">
                          <a:solidFill>
                            <a:schemeClr val="tx1"/>
                          </a:solidFill>
                          <a:effectLst/>
                        </a:rPr>
                        <a:t>Commission compétente à l’égard des agents contractuels exerçant</a:t>
                      </a:r>
                      <a:r>
                        <a:rPr lang="fr-FR" sz="900" b="0" i="1" baseline="0" dirty="0" smtClean="0">
                          <a:solidFill>
                            <a:schemeClr val="tx1"/>
                          </a:solidFill>
                          <a:effectLst/>
                        </a:rPr>
                        <a:t> leurs fonctions dans les domaines administratif, technique, social et de santé</a:t>
                      </a:r>
                      <a:endParaRPr lang="fr-FR" sz="900" b="0" i="1"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0"/>
                        </a:spcAft>
                      </a:pPr>
                      <a:endParaRPr lang="fr-FR" sz="900" b="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4549" marR="6454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5689071"/>
                  </a:ext>
                </a:extLst>
              </a:tr>
            </a:tbl>
          </a:graphicData>
        </a:graphic>
      </p:graphicFrame>
      <p:pic>
        <p:nvPicPr>
          <p:cNvPr id="11" name="Imag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0081" y="127817"/>
            <a:ext cx="467583" cy="399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44320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dirty="0" smtClean="0"/>
              <a:t>Elections professionnelles 2022</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12</a:t>
            </a:fld>
            <a:endParaRPr lang="fr-FR" dirty="0"/>
          </a:p>
        </p:txBody>
      </p:sp>
      <p:sp>
        <p:nvSpPr>
          <p:cNvPr id="7" name="Espace réservé du texte 6"/>
          <p:cNvSpPr>
            <a:spLocks noGrp="1"/>
          </p:cNvSpPr>
          <p:nvPr>
            <p:ph type="body" sz="quarter" idx="13"/>
          </p:nvPr>
        </p:nvSpPr>
        <p:spPr>
          <a:xfrm>
            <a:off x="2123728" y="180000"/>
            <a:ext cx="6660272" cy="360000"/>
          </a:xfrm>
        </p:spPr>
        <p:txBody>
          <a:bodyPr/>
          <a:lstStyle/>
          <a:p>
            <a:pPr marL="0" lvl="0" indent="0">
              <a:spcAft>
                <a:spcPts val="500"/>
              </a:spcAft>
              <a:buNone/>
            </a:pPr>
            <a:r>
              <a:rPr lang="fr-FR" sz="1400" dirty="0" smtClean="0">
                <a:solidFill>
                  <a:schemeClr val="tx2">
                    <a:lumMod val="75000"/>
                  </a:schemeClr>
                </a:solidFill>
              </a:rPr>
              <a:t>1</a:t>
            </a:r>
            <a:r>
              <a:rPr lang="fr-FR" sz="1400" baseline="30000" dirty="0" smtClean="0">
                <a:solidFill>
                  <a:schemeClr val="tx2">
                    <a:lumMod val="75000"/>
                  </a:schemeClr>
                </a:solidFill>
              </a:rPr>
              <a:t>ère</a:t>
            </a:r>
            <a:r>
              <a:rPr lang="fr-FR" sz="1400" dirty="0" smtClean="0">
                <a:solidFill>
                  <a:schemeClr val="tx2">
                    <a:lumMod val="75000"/>
                  </a:schemeClr>
                </a:solidFill>
              </a:rPr>
              <a:t> PARTIE </a:t>
            </a:r>
            <a:r>
              <a:rPr lang="fr-FR" sz="1400" dirty="0">
                <a:solidFill>
                  <a:schemeClr val="tx2">
                    <a:lumMod val="75000"/>
                  </a:schemeClr>
                </a:solidFill>
              </a:rPr>
              <a:t>: LES SCRUTINS DE 2022</a:t>
            </a:r>
          </a:p>
          <a:p>
            <a:pPr marL="0" indent="0">
              <a:buNone/>
            </a:pPr>
            <a:endParaRPr lang="fr-FR" sz="1400" cap="all" dirty="0">
              <a:solidFill>
                <a:schemeClr val="tx2"/>
              </a:solidFill>
              <a:effectLst>
                <a:outerShdw blurRad="38100" dist="38100" dir="2700000" algn="tl">
                  <a:srgbClr val="000000">
                    <a:alpha val="43137"/>
                  </a:srgbClr>
                </a:outerShdw>
              </a:effectLst>
            </a:endParaRPr>
          </a:p>
          <a:p>
            <a:pPr marL="0" indent="0">
              <a:buNone/>
            </a:pPr>
            <a:endParaRPr lang="fr-FR" sz="1400" cap="all" dirty="0">
              <a:solidFill>
                <a:schemeClr val="tx2"/>
              </a:solidFill>
              <a:effectLst>
                <a:outerShdw blurRad="38100" dist="38100" dir="2700000" algn="tl">
                  <a:srgbClr val="000000">
                    <a:alpha val="43137"/>
                  </a:srgbClr>
                </a:outerShdw>
              </a:effectLst>
            </a:endParaRPr>
          </a:p>
          <a:p>
            <a:pPr marL="0" indent="0">
              <a:buNone/>
            </a:pPr>
            <a:endParaRPr lang="fr-FR" sz="1400" cap="all" dirty="0">
              <a:solidFill>
                <a:schemeClr val="tx2">
                  <a:lumMod val="60000"/>
                  <a:lumOff val="40000"/>
                </a:schemeClr>
              </a:solidFill>
            </a:endParaRPr>
          </a:p>
          <a:p>
            <a:endParaRPr lang="fr-FR" dirty="0"/>
          </a:p>
        </p:txBody>
      </p:sp>
      <p:sp>
        <p:nvSpPr>
          <p:cNvPr id="8" name="Espace réservé du texte 7"/>
          <p:cNvSpPr txBox="1">
            <a:spLocks noGrp="1"/>
          </p:cNvSpPr>
          <p:nvPr>
            <p:ph sz="quarter" idx="14"/>
          </p:nvPr>
        </p:nvSpPr>
        <p:spPr>
          <a:xfrm>
            <a:off x="755576" y="843558"/>
            <a:ext cx="8207976" cy="1533753"/>
          </a:xfrm>
          <a:prstGeom prst="rect">
            <a:avLst/>
          </a:prstGeom>
          <a:noFill/>
        </p:spPr>
        <p:txBody>
          <a:bodyPr wrap="square" rtlCol="0">
            <a:spAutoFit/>
          </a:bodyPr>
          <a:lstStyle/>
          <a:p>
            <a:r>
              <a:rPr lang="fr-FR" sz="1600" b="1" dirty="0" smtClean="0">
                <a:solidFill>
                  <a:schemeClr val="tx2">
                    <a:lumMod val="75000"/>
                  </a:schemeClr>
                </a:solidFill>
              </a:rPr>
              <a:t>5. cartographie des CAP </a:t>
            </a:r>
            <a:r>
              <a:rPr lang="fr-FR" sz="1400" b="1" dirty="0" smtClean="0">
                <a:solidFill>
                  <a:schemeClr val="tx2">
                    <a:lumMod val="75000"/>
                  </a:schemeClr>
                </a:solidFill>
              </a:rPr>
              <a:t>instituées </a:t>
            </a:r>
            <a:r>
              <a:rPr lang="fr-FR" sz="1400" b="1" dirty="0">
                <a:solidFill>
                  <a:schemeClr val="tx2">
                    <a:lumMod val="75000"/>
                  </a:schemeClr>
                </a:solidFill>
              </a:rPr>
              <a:t>à compter des élections de </a:t>
            </a:r>
            <a:r>
              <a:rPr lang="fr-FR" sz="1400" b="1" dirty="0" smtClean="0">
                <a:solidFill>
                  <a:schemeClr val="tx2">
                    <a:lumMod val="75000"/>
                  </a:schemeClr>
                </a:solidFill>
              </a:rPr>
              <a:t>2022 au ministère de l’enseignement supérieur, de la recherche et de l’innovation</a:t>
            </a:r>
          </a:p>
          <a:p>
            <a:endParaRPr lang="fr-FR" sz="1600" b="1" dirty="0"/>
          </a:p>
          <a:p>
            <a:endParaRPr lang="fr-FR" sz="1100" b="1" dirty="0" smtClean="0"/>
          </a:p>
          <a:p>
            <a:endParaRPr lang="fr-FR" sz="1200" b="1" dirty="0" smtClean="0"/>
          </a:p>
          <a:p>
            <a:endParaRPr lang="fr-FR" sz="1400" b="1" cap="all" dirty="0">
              <a:solidFill>
                <a:schemeClr val="tx2">
                  <a:lumMod val="60000"/>
                  <a:lumOff val="40000"/>
                </a:schemeClr>
              </a:solidFill>
            </a:endParaRPr>
          </a:p>
        </p:txBody>
      </p:sp>
      <p:sp>
        <p:nvSpPr>
          <p:cNvPr id="3" name="Rectangle 1"/>
          <p:cNvSpPr>
            <a:spLocks noChangeArrowheads="1"/>
          </p:cNvSpPr>
          <p:nvPr/>
        </p:nvSpPr>
        <p:spPr bwMode="auto">
          <a:xfrm>
            <a:off x="3310505" y="151533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graphicFrame>
        <p:nvGraphicFramePr>
          <p:cNvPr id="2" name="Tableau 1"/>
          <p:cNvGraphicFramePr>
            <a:graphicFrameLocks noGrp="1"/>
          </p:cNvGraphicFramePr>
          <p:nvPr>
            <p:extLst>
              <p:ext uri="{D42A27DB-BD31-4B8C-83A1-F6EECF244321}">
                <p14:modId xmlns:p14="http://schemas.microsoft.com/office/powerpoint/2010/main" val="2259295610"/>
              </p:ext>
            </p:extLst>
          </p:nvPr>
        </p:nvGraphicFramePr>
        <p:xfrm>
          <a:off x="1691680" y="1419623"/>
          <a:ext cx="5922319" cy="3182677"/>
        </p:xfrm>
        <a:graphic>
          <a:graphicData uri="http://schemas.openxmlformats.org/drawingml/2006/table">
            <a:tbl>
              <a:tblPr firstRow="1" firstCol="1" bandRow="1">
                <a:tableStyleId>{5C22544A-7EE6-4342-B048-85BDC9FD1C3A}</a:tableStyleId>
              </a:tblPr>
              <a:tblGrid>
                <a:gridCol w="3047885">
                  <a:extLst>
                    <a:ext uri="{9D8B030D-6E8A-4147-A177-3AD203B41FA5}">
                      <a16:colId xmlns:a16="http://schemas.microsoft.com/office/drawing/2014/main" val="1764213004"/>
                    </a:ext>
                  </a:extLst>
                </a:gridCol>
                <a:gridCol w="1058263">
                  <a:extLst>
                    <a:ext uri="{9D8B030D-6E8A-4147-A177-3AD203B41FA5}">
                      <a16:colId xmlns:a16="http://schemas.microsoft.com/office/drawing/2014/main" val="23705045"/>
                    </a:ext>
                  </a:extLst>
                </a:gridCol>
                <a:gridCol w="933554">
                  <a:extLst>
                    <a:ext uri="{9D8B030D-6E8A-4147-A177-3AD203B41FA5}">
                      <a16:colId xmlns:a16="http://schemas.microsoft.com/office/drawing/2014/main" val="1115587208"/>
                    </a:ext>
                  </a:extLst>
                </a:gridCol>
                <a:gridCol w="882617">
                  <a:extLst>
                    <a:ext uri="{9D8B030D-6E8A-4147-A177-3AD203B41FA5}">
                      <a16:colId xmlns:a16="http://schemas.microsoft.com/office/drawing/2014/main" val="994427256"/>
                    </a:ext>
                  </a:extLst>
                </a:gridCol>
              </a:tblGrid>
              <a:tr h="290646">
                <a:tc>
                  <a:txBody>
                    <a:bodyPr/>
                    <a:lstStyle/>
                    <a:p>
                      <a:pPr marL="0" algn="ctr" defTabSz="914400" rtl="0" eaLnBrk="1" latinLnBrk="0" hangingPunct="1">
                        <a:lnSpc>
                          <a:spcPct val="115000"/>
                        </a:lnSpc>
                        <a:spcAft>
                          <a:spcPts val="0"/>
                        </a:spcAft>
                      </a:pPr>
                      <a:r>
                        <a:rPr lang="fr-FR" sz="800" b="1" i="0" kern="1200" dirty="0">
                          <a:solidFill>
                            <a:schemeClr val="tx1"/>
                          </a:solidFill>
                          <a:effectLst/>
                          <a:latin typeface="+mn-lt"/>
                          <a:ea typeface="+mn-ea"/>
                          <a:cs typeface="+mn-cs"/>
                        </a:rPr>
                        <a:t>Corps</a:t>
                      </a:r>
                    </a:p>
                    <a:p>
                      <a:pPr marL="0" algn="ctr" defTabSz="914400" rtl="0" eaLnBrk="1" latinLnBrk="0" hangingPunct="1">
                        <a:lnSpc>
                          <a:spcPct val="115000"/>
                        </a:lnSpc>
                        <a:spcAft>
                          <a:spcPts val="0"/>
                        </a:spcAft>
                      </a:pPr>
                      <a:r>
                        <a:rPr lang="fr-FR" sz="800" b="1" i="0" kern="1200" dirty="0">
                          <a:solidFill>
                            <a:schemeClr val="tx1"/>
                          </a:solidFill>
                          <a:effectLst/>
                          <a:latin typeface="+mn-lt"/>
                          <a:ea typeface="+mn-ea"/>
                          <a:cs typeface="+mn-cs"/>
                        </a:rPr>
                        <a:t> </a:t>
                      </a:r>
                    </a:p>
                  </a:txBody>
                  <a:tcPr marL="46404" marR="4640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algn="ctr" defTabSz="914400" rtl="0" eaLnBrk="1" latinLnBrk="0" hangingPunct="1">
                        <a:lnSpc>
                          <a:spcPct val="115000"/>
                        </a:lnSpc>
                        <a:spcAft>
                          <a:spcPts val="0"/>
                        </a:spcAft>
                      </a:pPr>
                      <a:r>
                        <a:rPr lang="fr-FR" sz="800" b="1" i="0" kern="1200" dirty="0">
                          <a:solidFill>
                            <a:schemeClr val="tx1"/>
                          </a:solidFill>
                          <a:effectLst/>
                          <a:latin typeface="+mn-lt"/>
                          <a:ea typeface="+mn-ea"/>
                          <a:cs typeface="+mn-cs"/>
                        </a:rPr>
                        <a:t>CAP nationale</a:t>
                      </a:r>
                    </a:p>
                  </a:txBody>
                  <a:tcPr marL="46404" marR="4640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algn="ctr" defTabSz="914400" rtl="0" eaLnBrk="1" latinLnBrk="0" hangingPunct="1">
                        <a:lnSpc>
                          <a:spcPct val="115000"/>
                        </a:lnSpc>
                        <a:spcAft>
                          <a:spcPts val="0"/>
                        </a:spcAft>
                      </a:pPr>
                      <a:r>
                        <a:rPr lang="fr-FR" sz="800" b="1" i="0" kern="1200" dirty="0">
                          <a:solidFill>
                            <a:schemeClr val="tx1"/>
                          </a:solidFill>
                          <a:effectLst/>
                          <a:latin typeface="+mn-lt"/>
                          <a:ea typeface="+mn-ea"/>
                          <a:cs typeface="+mn-cs"/>
                        </a:rPr>
                        <a:t>CAP académique</a:t>
                      </a:r>
                    </a:p>
                  </a:txBody>
                  <a:tcPr marL="46404" marR="4640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algn="ctr" defTabSz="914400" rtl="0" eaLnBrk="1" latinLnBrk="0" hangingPunct="1">
                        <a:lnSpc>
                          <a:spcPct val="115000"/>
                        </a:lnSpc>
                        <a:spcAft>
                          <a:spcPts val="0"/>
                        </a:spcAft>
                      </a:pPr>
                      <a:r>
                        <a:rPr lang="fr-FR" sz="800" b="1" i="0" kern="1200" dirty="0">
                          <a:solidFill>
                            <a:schemeClr val="tx1"/>
                          </a:solidFill>
                          <a:effectLst/>
                          <a:latin typeface="+mn-lt"/>
                          <a:ea typeface="+mn-ea"/>
                          <a:cs typeface="+mn-cs"/>
                        </a:rPr>
                        <a:t>CAP locale</a:t>
                      </a:r>
                    </a:p>
                  </a:txBody>
                  <a:tcPr marL="46404" marR="4640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4052452131"/>
                  </a:ext>
                </a:extLst>
              </a:tr>
              <a:tr h="516710">
                <a:tc>
                  <a:txBody>
                    <a:bodyPr/>
                    <a:lstStyle/>
                    <a:p>
                      <a:pPr marL="0" defTabSz="914400" rtl="0" eaLnBrk="1" latinLnBrk="0" hangingPunct="1">
                        <a:lnSpc>
                          <a:spcPct val="115000"/>
                        </a:lnSpc>
                        <a:spcAft>
                          <a:spcPts val="0"/>
                        </a:spcAft>
                      </a:pPr>
                      <a:r>
                        <a:rPr lang="fr-FR" sz="800" b="1" i="1" kern="1200" dirty="0">
                          <a:solidFill>
                            <a:schemeClr val="tx1"/>
                          </a:solidFill>
                          <a:effectLst/>
                          <a:latin typeface="+mn-lt"/>
                          <a:ea typeface="+mn-ea"/>
                          <a:cs typeface="+mn-cs"/>
                        </a:rPr>
                        <a:t>Conservateurs généraux, conservateurs des bibliothèques et bibliothécaires du ministère chargé de l’enseignement supérieur</a:t>
                      </a:r>
                    </a:p>
                    <a:p>
                      <a:pPr marL="0" defTabSz="914400" rtl="0" eaLnBrk="1" latinLnBrk="0" hangingPunct="1">
                        <a:lnSpc>
                          <a:spcPct val="115000"/>
                        </a:lnSpc>
                        <a:spcAft>
                          <a:spcPts val="0"/>
                        </a:spcAft>
                      </a:pPr>
                      <a:r>
                        <a:rPr lang="fr-FR" sz="800" b="1" i="1" kern="1200" dirty="0">
                          <a:solidFill>
                            <a:schemeClr val="tx1"/>
                          </a:solidFill>
                          <a:effectLst/>
                          <a:latin typeface="+mn-lt"/>
                          <a:ea typeface="+mn-ea"/>
                          <a:cs typeface="+mn-cs"/>
                        </a:rPr>
                        <a:t> </a:t>
                      </a:r>
                    </a:p>
                  </a:txBody>
                  <a:tcPr marL="46404" marR="4640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lnSpc>
                          <a:spcPct val="115000"/>
                        </a:lnSpc>
                        <a:spcAft>
                          <a:spcPts val="0"/>
                        </a:spcAft>
                      </a:pPr>
                      <a:r>
                        <a:rPr lang="fr-FR" sz="800" b="1" i="0" kern="1200" dirty="0">
                          <a:solidFill>
                            <a:schemeClr val="tx1"/>
                          </a:solidFill>
                          <a:effectLst/>
                          <a:latin typeface="+mn-lt"/>
                          <a:ea typeface="+mn-ea"/>
                          <a:cs typeface="+mn-cs"/>
                        </a:rPr>
                        <a:t>X</a:t>
                      </a:r>
                    </a:p>
                  </a:txBody>
                  <a:tcPr marL="46404" marR="4640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algn="ctr" defTabSz="914400" rtl="0" eaLnBrk="1" latinLnBrk="0" hangingPunct="1">
                        <a:lnSpc>
                          <a:spcPct val="115000"/>
                        </a:lnSpc>
                        <a:spcAft>
                          <a:spcPts val="0"/>
                        </a:spcAft>
                      </a:pPr>
                      <a:r>
                        <a:rPr lang="fr-FR" sz="800" b="1" i="0" kern="1200">
                          <a:solidFill>
                            <a:schemeClr val="tx1"/>
                          </a:solidFill>
                          <a:effectLst/>
                          <a:latin typeface="+mn-lt"/>
                          <a:ea typeface="+mn-ea"/>
                          <a:cs typeface="+mn-cs"/>
                        </a:rPr>
                        <a:t> </a:t>
                      </a:r>
                    </a:p>
                  </a:txBody>
                  <a:tcPr marL="46404" marR="4640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lnSpc>
                          <a:spcPct val="115000"/>
                        </a:lnSpc>
                        <a:spcAft>
                          <a:spcPts val="0"/>
                        </a:spcAft>
                      </a:pPr>
                      <a:r>
                        <a:rPr lang="fr-FR" sz="800" b="1" i="0" kern="1200">
                          <a:solidFill>
                            <a:schemeClr val="tx1"/>
                          </a:solidFill>
                          <a:effectLst/>
                          <a:latin typeface="+mn-lt"/>
                          <a:ea typeface="+mn-ea"/>
                          <a:cs typeface="+mn-cs"/>
                        </a:rPr>
                        <a:t> </a:t>
                      </a:r>
                    </a:p>
                  </a:txBody>
                  <a:tcPr marL="46404" marR="4640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32142886"/>
                  </a:ext>
                </a:extLst>
              </a:tr>
              <a:tr h="516710">
                <a:tc>
                  <a:txBody>
                    <a:bodyPr/>
                    <a:lstStyle/>
                    <a:p>
                      <a:pPr marL="0" defTabSz="914400" rtl="0" eaLnBrk="1" latinLnBrk="0" hangingPunct="1">
                        <a:lnSpc>
                          <a:spcPct val="115000"/>
                        </a:lnSpc>
                        <a:spcAft>
                          <a:spcPts val="0"/>
                        </a:spcAft>
                      </a:pPr>
                      <a:r>
                        <a:rPr lang="fr-FR" sz="800" b="1" i="1" kern="1200" dirty="0">
                          <a:solidFill>
                            <a:schemeClr val="tx1"/>
                          </a:solidFill>
                          <a:effectLst/>
                          <a:latin typeface="+mn-lt"/>
                          <a:ea typeface="+mn-ea"/>
                          <a:cs typeface="+mn-cs"/>
                        </a:rPr>
                        <a:t>Ingénieurs de recherche, ingénieurs d’études et assistants ingénieurs du ministère chargé de l’enseignement supérieur </a:t>
                      </a:r>
                    </a:p>
                    <a:p>
                      <a:pPr marL="0" defTabSz="914400" rtl="0" eaLnBrk="1" latinLnBrk="0" hangingPunct="1">
                        <a:lnSpc>
                          <a:spcPct val="115000"/>
                        </a:lnSpc>
                        <a:spcAft>
                          <a:spcPts val="0"/>
                        </a:spcAft>
                      </a:pPr>
                      <a:r>
                        <a:rPr lang="fr-FR" sz="800" b="1" i="1" kern="1200" dirty="0">
                          <a:solidFill>
                            <a:schemeClr val="tx1"/>
                          </a:solidFill>
                          <a:effectLst/>
                          <a:latin typeface="+mn-lt"/>
                          <a:ea typeface="+mn-ea"/>
                          <a:cs typeface="+mn-cs"/>
                        </a:rPr>
                        <a:t> </a:t>
                      </a:r>
                    </a:p>
                  </a:txBody>
                  <a:tcPr marL="46404" marR="4640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lnSpc>
                          <a:spcPct val="115000"/>
                        </a:lnSpc>
                        <a:spcAft>
                          <a:spcPts val="0"/>
                        </a:spcAft>
                      </a:pPr>
                      <a:r>
                        <a:rPr lang="fr-FR" sz="800" b="1" i="0" kern="1200" dirty="0">
                          <a:solidFill>
                            <a:schemeClr val="tx1"/>
                          </a:solidFill>
                          <a:effectLst/>
                          <a:latin typeface="+mn-lt"/>
                          <a:ea typeface="+mn-ea"/>
                          <a:cs typeface="+mn-cs"/>
                        </a:rPr>
                        <a:t>X</a:t>
                      </a:r>
                    </a:p>
                  </a:txBody>
                  <a:tcPr marL="46404" marR="4640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algn="ctr" defTabSz="914400" rtl="0" eaLnBrk="1" latinLnBrk="0" hangingPunct="1">
                        <a:lnSpc>
                          <a:spcPct val="115000"/>
                        </a:lnSpc>
                        <a:spcAft>
                          <a:spcPts val="0"/>
                        </a:spcAft>
                      </a:pPr>
                      <a:r>
                        <a:rPr lang="fr-FR" sz="800" b="1" i="0" kern="1200" dirty="0">
                          <a:solidFill>
                            <a:schemeClr val="tx1"/>
                          </a:solidFill>
                          <a:effectLst/>
                          <a:latin typeface="+mn-lt"/>
                          <a:ea typeface="+mn-ea"/>
                          <a:cs typeface="+mn-cs"/>
                        </a:rPr>
                        <a:t> </a:t>
                      </a:r>
                    </a:p>
                  </a:txBody>
                  <a:tcPr marL="46404" marR="4640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lnSpc>
                          <a:spcPct val="115000"/>
                        </a:lnSpc>
                        <a:spcAft>
                          <a:spcPts val="0"/>
                        </a:spcAft>
                      </a:pPr>
                      <a:r>
                        <a:rPr lang="fr-FR" sz="800" b="1" i="0" kern="1200">
                          <a:solidFill>
                            <a:schemeClr val="tx1"/>
                          </a:solidFill>
                          <a:effectLst/>
                          <a:latin typeface="+mn-lt"/>
                          <a:ea typeface="+mn-ea"/>
                          <a:cs typeface="+mn-cs"/>
                        </a:rPr>
                        <a:t> </a:t>
                      </a:r>
                    </a:p>
                  </a:txBody>
                  <a:tcPr marL="46404" marR="4640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2937971"/>
                  </a:ext>
                </a:extLst>
              </a:tr>
              <a:tr h="403027">
                <a:tc>
                  <a:txBody>
                    <a:bodyPr/>
                    <a:lstStyle/>
                    <a:p>
                      <a:pPr marL="0" defTabSz="914400" rtl="0" eaLnBrk="1" latinLnBrk="0" hangingPunct="1">
                        <a:lnSpc>
                          <a:spcPct val="115000"/>
                        </a:lnSpc>
                        <a:spcAft>
                          <a:spcPts val="0"/>
                        </a:spcAft>
                      </a:pPr>
                      <a:r>
                        <a:rPr lang="fr-FR" sz="800" b="1" i="1" kern="1200">
                          <a:solidFill>
                            <a:schemeClr val="tx1"/>
                          </a:solidFill>
                          <a:effectLst/>
                          <a:latin typeface="+mn-lt"/>
                          <a:ea typeface="+mn-ea"/>
                          <a:cs typeface="+mn-cs"/>
                        </a:rPr>
                        <a:t>Bibliothécaires assistants spécialisés du ministère chargé de l’enseignement supérieur</a:t>
                      </a:r>
                    </a:p>
                    <a:p>
                      <a:pPr marL="0" defTabSz="914400" rtl="0" eaLnBrk="1" latinLnBrk="0" hangingPunct="1">
                        <a:lnSpc>
                          <a:spcPct val="115000"/>
                        </a:lnSpc>
                        <a:spcAft>
                          <a:spcPts val="0"/>
                        </a:spcAft>
                      </a:pPr>
                      <a:r>
                        <a:rPr lang="fr-FR" sz="800" b="1" i="1" kern="1200">
                          <a:solidFill>
                            <a:schemeClr val="tx1"/>
                          </a:solidFill>
                          <a:effectLst/>
                          <a:latin typeface="+mn-lt"/>
                          <a:ea typeface="+mn-ea"/>
                          <a:cs typeface="+mn-cs"/>
                        </a:rPr>
                        <a:t> </a:t>
                      </a:r>
                    </a:p>
                  </a:txBody>
                  <a:tcPr marL="46404" marR="4640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lnSpc>
                          <a:spcPct val="115000"/>
                        </a:lnSpc>
                        <a:spcAft>
                          <a:spcPts val="0"/>
                        </a:spcAft>
                      </a:pPr>
                      <a:r>
                        <a:rPr lang="fr-FR" sz="800" b="1" i="0" kern="1200" dirty="0">
                          <a:solidFill>
                            <a:schemeClr val="tx1"/>
                          </a:solidFill>
                          <a:effectLst/>
                          <a:latin typeface="+mn-lt"/>
                          <a:ea typeface="+mn-ea"/>
                          <a:cs typeface="+mn-cs"/>
                        </a:rPr>
                        <a:t>X</a:t>
                      </a:r>
                    </a:p>
                  </a:txBody>
                  <a:tcPr marL="46404" marR="4640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algn="ctr" defTabSz="914400" rtl="0" eaLnBrk="1" latinLnBrk="0" hangingPunct="1">
                        <a:lnSpc>
                          <a:spcPct val="115000"/>
                        </a:lnSpc>
                        <a:spcAft>
                          <a:spcPts val="0"/>
                        </a:spcAft>
                      </a:pPr>
                      <a:r>
                        <a:rPr lang="fr-FR" sz="800" b="1" i="0" kern="1200" dirty="0">
                          <a:solidFill>
                            <a:schemeClr val="tx1"/>
                          </a:solidFill>
                          <a:effectLst/>
                          <a:latin typeface="+mn-lt"/>
                          <a:ea typeface="+mn-ea"/>
                          <a:cs typeface="+mn-cs"/>
                        </a:rPr>
                        <a:t> </a:t>
                      </a:r>
                    </a:p>
                  </a:txBody>
                  <a:tcPr marL="46404" marR="4640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lnSpc>
                          <a:spcPct val="115000"/>
                        </a:lnSpc>
                        <a:spcAft>
                          <a:spcPts val="0"/>
                        </a:spcAft>
                      </a:pPr>
                      <a:r>
                        <a:rPr lang="fr-FR" sz="800" b="1" i="0" kern="1200">
                          <a:solidFill>
                            <a:schemeClr val="tx1"/>
                          </a:solidFill>
                          <a:effectLst/>
                          <a:latin typeface="+mn-lt"/>
                          <a:ea typeface="+mn-ea"/>
                          <a:cs typeface="+mn-cs"/>
                        </a:rPr>
                        <a:t> </a:t>
                      </a:r>
                    </a:p>
                  </a:txBody>
                  <a:tcPr marL="46404" marR="4640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97356556"/>
                  </a:ext>
                </a:extLst>
              </a:tr>
              <a:tr h="403027">
                <a:tc>
                  <a:txBody>
                    <a:bodyPr/>
                    <a:lstStyle/>
                    <a:p>
                      <a:pPr marL="0" defTabSz="914400" rtl="0" eaLnBrk="1" latinLnBrk="0" hangingPunct="1">
                        <a:lnSpc>
                          <a:spcPct val="115000"/>
                        </a:lnSpc>
                        <a:spcAft>
                          <a:spcPts val="0"/>
                        </a:spcAft>
                      </a:pPr>
                      <a:r>
                        <a:rPr lang="fr-FR" sz="800" b="1" i="1" kern="1200">
                          <a:solidFill>
                            <a:schemeClr val="tx1"/>
                          </a:solidFill>
                          <a:effectLst/>
                          <a:latin typeface="+mn-lt"/>
                          <a:ea typeface="+mn-ea"/>
                          <a:cs typeface="+mn-cs"/>
                        </a:rPr>
                        <a:t>Techniciens de recherche et de formation du ministère chargé de l’enseignement supérieur</a:t>
                      </a:r>
                    </a:p>
                    <a:p>
                      <a:pPr marL="0" defTabSz="914400" rtl="0" eaLnBrk="1" latinLnBrk="0" hangingPunct="1">
                        <a:lnSpc>
                          <a:spcPct val="115000"/>
                        </a:lnSpc>
                        <a:spcAft>
                          <a:spcPts val="0"/>
                        </a:spcAft>
                      </a:pPr>
                      <a:r>
                        <a:rPr lang="fr-FR" sz="800" b="1" i="1" kern="1200">
                          <a:solidFill>
                            <a:schemeClr val="tx1"/>
                          </a:solidFill>
                          <a:effectLst/>
                          <a:latin typeface="+mn-lt"/>
                          <a:ea typeface="+mn-ea"/>
                          <a:cs typeface="+mn-cs"/>
                        </a:rPr>
                        <a:t> </a:t>
                      </a:r>
                    </a:p>
                  </a:txBody>
                  <a:tcPr marL="46404" marR="4640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lnSpc>
                          <a:spcPct val="115000"/>
                        </a:lnSpc>
                        <a:spcAft>
                          <a:spcPts val="0"/>
                        </a:spcAft>
                      </a:pPr>
                      <a:r>
                        <a:rPr lang="fr-FR" sz="800" b="1" i="0" kern="1200" dirty="0">
                          <a:solidFill>
                            <a:schemeClr val="tx1"/>
                          </a:solidFill>
                          <a:effectLst/>
                          <a:latin typeface="+mn-lt"/>
                          <a:ea typeface="+mn-ea"/>
                          <a:cs typeface="+mn-cs"/>
                        </a:rPr>
                        <a:t>X</a:t>
                      </a:r>
                    </a:p>
                  </a:txBody>
                  <a:tcPr marL="46404" marR="4640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algn="ctr" defTabSz="914400" rtl="0" eaLnBrk="1" latinLnBrk="0" hangingPunct="1">
                        <a:lnSpc>
                          <a:spcPct val="115000"/>
                        </a:lnSpc>
                        <a:spcAft>
                          <a:spcPts val="0"/>
                        </a:spcAft>
                      </a:pPr>
                      <a:r>
                        <a:rPr lang="fr-FR" sz="800" b="1" i="0" kern="1200" dirty="0">
                          <a:solidFill>
                            <a:schemeClr val="tx1"/>
                          </a:solidFill>
                          <a:effectLst/>
                          <a:latin typeface="+mn-lt"/>
                          <a:ea typeface="+mn-ea"/>
                          <a:cs typeface="+mn-cs"/>
                        </a:rPr>
                        <a:t> </a:t>
                      </a:r>
                    </a:p>
                  </a:txBody>
                  <a:tcPr marL="46404" marR="4640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lnSpc>
                          <a:spcPct val="115000"/>
                        </a:lnSpc>
                        <a:spcAft>
                          <a:spcPts val="0"/>
                        </a:spcAft>
                      </a:pPr>
                      <a:r>
                        <a:rPr lang="fr-FR" sz="800" b="1" i="0" kern="1200" dirty="0">
                          <a:solidFill>
                            <a:schemeClr val="tx1"/>
                          </a:solidFill>
                          <a:effectLst/>
                          <a:latin typeface="+mn-lt"/>
                          <a:ea typeface="+mn-ea"/>
                          <a:cs typeface="+mn-cs"/>
                        </a:rPr>
                        <a:t> </a:t>
                      </a:r>
                    </a:p>
                  </a:txBody>
                  <a:tcPr marL="46404" marR="4640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09072615"/>
                  </a:ext>
                </a:extLst>
              </a:tr>
              <a:tr h="268684">
                <a:tc>
                  <a:txBody>
                    <a:bodyPr/>
                    <a:lstStyle/>
                    <a:p>
                      <a:pPr marL="0" defTabSz="914400" rtl="0" eaLnBrk="1" latinLnBrk="0" hangingPunct="1">
                        <a:lnSpc>
                          <a:spcPct val="115000"/>
                        </a:lnSpc>
                        <a:spcAft>
                          <a:spcPts val="0"/>
                        </a:spcAft>
                      </a:pPr>
                      <a:r>
                        <a:rPr lang="fr-FR" sz="800" b="1" i="1" kern="1200">
                          <a:solidFill>
                            <a:schemeClr val="tx1"/>
                          </a:solidFill>
                          <a:effectLst/>
                          <a:latin typeface="+mn-lt"/>
                          <a:ea typeface="+mn-ea"/>
                          <a:cs typeface="+mn-cs"/>
                        </a:rPr>
                        <a:t>Magasiniers des bibliothèques</a:t>
                      </a:r>
                    </a:p>
                  </a:txBody>
                  <a:tcPr marL="46404" marR="4640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lnSpc>
                          <a:spcPct val="115000"/>
                        </a:lnSpc>
                        <a:spcAft>
                          <a:spcPts val="0"/>
                        </a:spcAft>
                      </a:pPr>
                      <a:r>
                        <a:rPr lang="fr-FR" sz="800" b="1" i="0" kern="1200" dirty="0">
                          <a:solidFill>
                            <a:schemeClr val="tx1"/>
                          </a:solidFill>
                          <a:effectLst/>
                          <a:latin typeface="+mn-lt"/>
                          <a:ea typeface="+mn-ea"/>
                          <a:cs typeface="+mn-cs"/>
                        </a:rPr>
                        <a:t>X</a:t>
                      </a:r>
                    </a:p>
                    <a:p>
                      <a:pPr marL="0" algn="ctr" defTabSz="914400" rtl="0" eaLnBrk="1" latinLnBrk="0" hangingPunct="1">
                        <a:lnSpc>
                          <a:spcPct val="115000"/>
                        </a:lnSpc>
                        <a:spcAft>
                          <a:spcPts val="0"/>
                        </a:spcAft>
                      </a:pPr>
                      <a:r>
                        <a:rPr lang="fr-FR" sz="800" b="1" i="0" kern="1200" dirty="0">
                          <a:solidFill>
                            <a:schemeClr val="tx1"/>
                          </a:solidFill>
                          <a:effectLst/>
                          <a:latin typeface="+mn-lt"/>
                          <a:ea typeface="+mn-ea"/>
                          <a:cs typeface="+mn-cs"/>
                        </a:rPr>
                        <a:t> </a:t>
                      </a:r>
                    </a:p>
                  </a:txBody>
                  <a:tcPr marL="46404" marR="4640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algn="ctr" defTabSz="914400" rtl="0" eaLnBrk="1" latinLnBrk="0" hangingPunct="1">
                        <a:lnSpc>
                          <a:spcPct val="115000"/>
                        </a:lnSpc>
                        <a:spcAft>
                          <a:spcPts val="0"/>
                        </a:spcAft>
                      </a:pPr>
                      <a:r>
                        <a:rPr lang="fr-FR" sz="800" b="1" i="0" kern="1200" dirty="0">
                          <a:solidFill>
                            <a:schemeClr val="tx1"/>
                          </a:solidFill>
                          <a:effectLst/>
                          <a:latin typeface="+mn-lt"/>
                          <a:ea typeface="+mn-ea"/>
                          <a:cs typeface="+mn-cs"/>
                        </a:rPr>
                        <a:t> </a:t>
                      </a:r>
                    </a:p>
                  </a:txBody>
                  <a:tcPr marL="46404" marR="4640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lnSpc>
                          <a:spcPct val="115000"/>
                        </a:lnSpc>
                        <a:spcAft>
                          <a:spcPts val="0"/>
                        </a:spcAft>
                      </a:pPr>
                      <a:r>
                        <a:rPr lang="fr-FR" sz="800" b="1" i="0" kern="1200" dirty="0">
                          <a:solidFill>
                            <a:schemeClr val="tx1"/>
                          </a:solidFill>
                          <a:effectLst/>
                          <a:latin typeface="+mn-lt"/>
                          <a:ea typeface="+mn-ea"/>
                          <a:cs typeface="+mn-cs"/>
                        </a:rPr>
                        <a:t> </a:t>
                      </a:r>
                    </a:p>
                  </a:txBody>
                  <a:tcPr marL="46404" marR="4640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22401960"/>
                  </a:ext>
                </a:extLst>
              </a:tr>
              <a:tr h="648703">
                <a:tc>
                  <a:txBody>
                    <a:bodyPr/>
                    <a:lstStyle/>
                    <a:p>
                      <a:pPr marL="0" algn="just" defTabSz="914400" rtl="0" eaLnBrk="1" latinLnBrk="0" hangingPunct="1">
                        <a:lnSpc>
                          <a:spcPct val="115000"/>
                        </a:lnSpc>
                        <a:spcAft>
                          <a:spcPts val="1200"/>
                        </a:spcAft>
                      </a:pPr>
                      <a:r>
                        <a:rPr lang="fr-FR" sz="800" b="1" i="1" kern="1200" dirty="0">
                          <a:solidFill>
                            <a:schemeClr val="tx1"/>
                          </a:solidFill>
                          <a:effectLst/>
                          <a:latin typeface="+mn-lt"/>
                          <a:ea typeface="+mn-ea"/>
                          <a:cs typeface="+mn-cs"/>
                        </a:rPr>
                        <a:t>Adjoints techniques de recherche et de formation du ministère chargé de l’enseignement supérieur </a:t>
                      </a:r>
                    </a:p>
                    <a:p>
                      <a:pPr marL="0" defTabSz="914400" rtl="0" eaLnBrk="1" latinLnBrk="0" hangingPunct="1">
                        <a:lnSpc>
                          <a:spcPct val="115000"/>
                        </a:lnSpc>
                        <a:spcAft>
                          <a:spcPts val="0"/>
                        </a:spcAft>
                      </a:pPr>
                      <a:r>
                        <a:rPr lang="fr-FR" sz="800" b="1" i="1" kern="1200" dirty="0">
                          <a:solidFill>
                            <a:schemeClr val="tx1"/>
                          </a:solidFill>
                          <a:effectLst/>
                          <a:latin typeface="+mn-lt"/>
                          <a:ea typeface="+mn-ea"/>
                          <a:cs typeface="+mn-cs"/>
                        </a:rPr>
                        <a:t> </a:t>
                      </a:r>
                    </a:p>
                  </a:txBody>
                  <a:tcPr marL="46404" marR="4640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lnSpc>
                          <a:spcPct val="115000"/>
                        </a:lnSpc>
                        <a:spcAft>
                          <a:spcPts val="0"/>
                        </a:spcAft>
                      </a:pPr>
                      <a:r>
                        <a:rPr lang="fr-FR" sz="800" b="1" i="0" kern="1200">
                          <a:solidFill>
                            <a:schemeClr val="tx1"/>
                          </a:solidFill>
                          <a:effectLst/>
                          <a:latin typeface="+mn-lt"/>
                          <a:ea typeface="+mn-ea"/>
                          <a:cs typeface="+mn-cs"/>
                        </a:rPr>
                        <a:t> </a:t>
                      </a:r>
                    </a:p>
                  </a:txBody>
                  <a:tcPr marL="46404" marR="4640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lnSpc>
                          <a:spcPct val="115000"/>
                        </a:lnSpc>
                        <a:spcAft>
                          <a:spcPts val="0"/>
                        </a:spcAft>
                      </a:pPr>
                      <a:r>
                        <a:rPr lang="fr-FR" sz="800" b="1" i="0" kern="1200" dirty="0">
                          <a:solidFill>
                            <a:schemeClr val="tx1"/>
                          </a:solidFill>
                          <a:effectLst/>
                          <a:latin typeface="+mn-lt"/>
                          <a:ea typeface="+mn-ea"/>
                          <a:cs typeface="+mn-cs"/>
                        </a:rPr>
                        <a:t>X</a:t>
                      </a:r>
                    </a:p>
                    <a:p>
                      <a:pPr marL="0" algn="ctr" defTabSz="914400" rtl="0" eaLnBrk="1" latinLnBrk="0" hangingPunct="1">
                        <a:lnSpc>
                          <a:spcPct val="115000"/>
                        </a:lnSpc>
                        <a:spcAft>
                          <a:spcPts val="0"/>
                        </a:spcAft>
                      </a:pPr>
                      <a:r>
                        <a:rPr lang="fr-FR" sz="800" b="1" i="0" kern="1200" dirty="0">
                          <a:solidFill>
                            <a:schemeClr val="tx1"/>
                          </a:solidFill>
                          <a:effectLst/>
                          <a:latin typeface="+mn-lt"/>
                          <a:ea typeface="+mn-ea"/>
                          <a:cs typeface="+mn-cs"/>
                        </a:rPr>
                        <a:t> </a:t>
                      </a:r>
                    </a:p>
                    <a:p>
                      <a:pPr marL="0" algn="ctr" defTabSz="914400" rtl="0" eaLnBrk="1" latinLnBrk="0" hangingPunct="1">
                        <a:lnSpc>
                          <a:spcPct val="115000"/>
                        </a:lnSpc>
                        <a:spcAft>
                          <a:spcPts val="0"/>
                        </a:spcAft>
                      </a:pPr>
                      <a:r>
                        <a:rPr lang="fr-FR" sz="800" b="1" i="0" kern="1200" dirty="0">
                          <a:solidFill>
                            <a:schemeClr val="tx1"/>
                          </a:solidFill>
                          <a:effectLst/>
                          <a:latin typeface="+mn-lt"/>
                          <a:ea typeface="+mn-ea"/>
                          <a:cs typeface="+mn-cs"/>
                        </a:rPr>
                        <a:t> </a:t>
                      </a:r>
                    </a:p>
                  </a:txBody>
                  <a:tcPr marL="46404" marR="4640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algn="ctr" defTabSz="914400" rtl="0" eaLnBrk="1" latinLnBrk="0" hangingPunct="1">
                        <a:lnSpc>
                          <a:spcPct val="115000"/>
                        </a:lnSpc>
                        <a:spcAft>
                          <a:spcPts val="0"/>
                        </a:spcAft>
                      </a:pPr>
                      <a:r>
                        <a:rPr lang="fr-FR" sz="800" b="1" i="0" kern="1200" dirty="0">
                          <a:solidFill>
                            <a:schemeClr val="tx1"/>
                          </a:solidFill>
                          <a:effectLst/>
                          <a:latin typeface="+mn-lt"/>
                          <a:ea typeface="+mn-ea"/>
                          <a:cs typeface="+mn-cs"/>
                        </a:rPr>
                        <a:t>X</a:t>
                      </a:r>
                    </a:p>
                    <a:p>
                      <a:pPr marL="0" algn="ctr" defTabSz="914400" rtl="0" eaLnBrk="1" latinLnBrk="0" hangingPunct="1">
                        <a:lnSpc>
                          <a:spcPct val="115000"/>
                        </a:lnSpc>
                        <a:spcAft>
                          <a:spcPts val="0"/>
                        </a:spcAft>
                      </a:pPr>
                      <a:r>
                        <a:rPr lang="fr-FR" sz="800" b="1" i="0" kern="1200" dirty="0">
                          <a:solidFill>
                            <a:schemeClr val="tx1"/>
                          </a:solidFill>
                          <a:effectLst/>
                          <a:latin typeface="+mn-lt"/>
                          <a:ea typeface="+mn-ea"/>
                          <a:cs typeface="+mn-cs"/>
                        </a:rPr>
                        <a:t>CAP locale pour l’administration centrale</a:t>
                      </a:r>
                    </a:p>
                  </a:txBody>
                  <a:tcPr marL="46404" marR="4640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7791337"/>
                  </a:ext>
                </a:extLst>
              </a:tr>
            </a:tbl>
          </a:graphicData>
        </a:graphic>
      </p:graphicFrame>
      <p:pic>
        <p:nvPicPr>
          <p:cNvPr id="9" name="Imag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0081" y="127817"/>
            <a:ext cx="467583" cy="399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9386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dirty="0" smtClean="0"/>
              <a:t>Elections professionnelles 2022</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13</a:t>
            </a:fld>
            <a:endParaRPr lang="fr-FR" dirty="0"/>
          </a:p>
        </p:txBody>
      </p:sp>
      <p:sp>
        <p:nvSpPr>
          <p:cNvPr id="6" name="Espace réservé du contenu 5"/>
          <p:cNvSpPr>
            <a:spLocks noGrp="1"/>
          </p:cNvSpPr>
          <p:nvPr>
            <p:ph sz="quarter" idx="14"/>
          </p:nvPr>
        </p:nvSpPr>
        <p:spPr>
          <a:xfrm>
            <a:off x="251520" y="1779662"/>
            <a:ext cx="8424000" cy="2574000"/>
          </a:xfrm>
        </p:spPr>
        <p:txBody>
          <a:bodyPr/>
          <a:lstStyle/>
          <a:p>
            <a:endParaRPr lang="fr-FR" dirty="0"/>
          </a:p>
          <a:p>
            <a:r>
              <a:rPr lang="fr-FR" sz="1100" dirty="0">
                <a:solidFill>
                  <a:schemeClr val="tx2"/>
                </a:solidFill>
              </a:rPr>
              <a:t> </a:t>
            </a:r>
          </a:p>
          <a:p>
            <a:pPr algn="ctr"/>
            <a:r>
              <a:rPr lang="fr-FR" sz="2000" b="1" dirty="0" smtClean="0">
                <a:solidFill>
                  <a:schemeClr val="tx2"/>
                </a:solidFill>
              </a:rPr>
              <a:t>2</a:t>
            </a:r>
            <a:r>
              <a:rPr lang="fr-FR" sz="2000" b="1" baseline="30000" dirty="0" smtClean="0">
                <a:solidFill>
                  <a:schemeClr val="tx2"/>
                </a:solidFill>
              </a:rPr>
              <a:t>ème</a:t>
            </a:r>
            <a:r>
              <a:rPr lang="fr-FR" sz="2000" b="1" dirty="0" smtClean="0">
                <a:solidFill>
                  <a:schemeClr val="tx2"/>
                </a:solidFill>
              </a:rPr>
              <a:t> PARTIE : </a:t>
            </a:r>
            <a:r>
              <a:rPr lang="fr-FR" sz="2000" b="1" cap="all" dirty="0" smtClean="0">
                <a:solidFill>
                  <a:srgbClr val="000091">
                    <a:lumMod val="75000"/>
                  </a:srgbClr>
                </a:solidFill>
              </a:rPr>
              <a:t>Le </a:t>
            </a:r>
            <a:r>
              <a:rPr lang="fr-FR" sz="2000" b="1" cap="all" dirty="0" smtClean="0">
                <a:solidFill>
                  <a:srgbClr val="000091"/>
                </a:solidFill>
              </a:rPr>
              <a:t>calendrier ministériel</a:t>
            </a:r>
            <a:endParaRPr lang="fr-FR" sz="2000" b="1" dirty="0">
              <a:solidFill>
                <a:schemeClr val="tx2"/>
              </a:solidFill>
            </a:endParaRPr>
          </a:p>
        </p:txBody>
      </p:sp>
      <p:pic>
        <p:nvPicPr>
          <p:cNvPr id="7" name="Imag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0081" y="127817"/>
            <a:ext cx="467583" cy="399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31992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texte 7"/>
          <p:cNvSpPr txBox="1">
            <a:spLocks noGrp="1"/>
          </p:cNvSpPr>
          <p:nvPr>
            <p:ph type="body" idx="1"/>
          </p:nvPr>
        </p:nvSpPr>
        <p:spPr>
          <a:xfrm>
            <a:off x="364454" y="1010787"/>
            <a:ext cx="949418" cy="288541"/>
          </a:xfrm>
          <a:prstGeom prst="rect">
            <a:avLst/>
          </a:prstGeom>
          <a:noFill/>
        </p:spPr>
        <p:txBody>
          <a:bodyPr wrap="square" rtlCol="0">
            <a:spAutoFit/>
          </a:bodyPr>
          <a:lstStyle/>
          <a:p>
            <a:pPr defTabSz="514350"/>
            <a:r>
              <a:rPr lang="fr-FR" sz="1875" dirty="0">
                <a:solidFill>
                  <a:prstClr val="black"/>
                </a:solidFill>
              </a:rPr>
              <a:t>2022</a:t>
            </a:r>
          </a:p>
        </p:txBody>
      </p:sp>
      <p:sp>
        <p:nvSpPr>
          <p:cNvPr id="31" name="ZoneTexte 30"/>
          <p:cNvSpPr txBox="1"/>
          <p:nvPr/>
        </p:nvSpPr>
        <p:spPr>
          <a:xfrm>
            <a:off x="7606239" y="2172838"/>
            <a:ext cx="865659" cy="1708160"/>
          </a:xfrm>
          <a:prstGeom prst="rect">
            <a:avLst/>
          </a:prstGeom>
          <a:solidFill>
            <a:srgbClr val="FF0000"/>
          </a:solidFill>
        </p:spPr>
        <p:txBody>
          <a:bodyPr wrap="square" rtlCol="0">
            <a:spAutoFit/>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kumimoji="0" lang="fr-FR" sz="1050" b="0" i="0" u="none" strike="noStrike" kern="1200" cap="none" spc="0" normalizeH="0" baseline="0" noProof="0" dirty="0">
                <a:ln>
                  <a:noFill/>
                </a:ln>
                <a:solidFill>
                  <a:prstClr val="black"/>
                </a:solidFill>
                <a:effectLst/>
                <a:uLnTx/>
                <a:uFillTx/>
                <a:latin typeface="Arial"/>
                <a:ea typeface="+mn-ea"/>
                <a:cs typeface="+mn-cs"/>
              </a:rPr>
              <a:t>Date des élections :</a:t>
            </a:r>
          </a:p>
          <a:p>
            <a:pPr marL="0" marR="0" lvl="0" indent="0" algn="l" defTabSz="514350" rtl="0" eaLnBrk="1" fontAlgn="auto" latinLnBrk="0" hangingPunct="1">
              <a:lnSpc>
                <a:spcPct val="100000"/>
              </a:lnSpc>
              <a:spcBef>
                <a:spcPts val="0"/>
              </a:spcBef>
              <a:spcAft>
                <a:spcPts val="0"/>
              </a:spcAft>
              <a:buClrTx/>
              <a:buSzTx/>
              <a:buFontTx/>
              <a:buNone/>
              <a:tabLst/>
              <a:defRPr/>
            </a:pPr>
            <a:r>
              <a:rPr kumimoji="0" lang="fr-FR" sz="1050" b="1" i="0" u="none" strike="noStrike" kern="1200" cap="none" spc="0" normalizeH="0" baseline="0" noProof="0" dirty="0">
                <a:ln>
                  <a:noFill/>
                </a:ln>
                <a:solidFill>
                  <a:prstClr val="black"/>
                </a:solidFill>
                <a:effectLst/>
                <a:uLnTx/>
                <a:uFillTx/>
                <a:latin typeface="Arial"/>
                <a:ea typeface="+mn-ea"/>
                <a:cs typeface="+mn-cs"/>
              </a:rPr>
              <a:t>8 décembre 2022</a:t>
            </a:r>
          </a:p>
          <a:p>
            <a:pPr marL="0" marR="0" lvl="0" indent="0" algn="l" defTabSz="514350" rtl="0" eaLnBrk="1" fontAlgn="auto" latinLnBrk="0" hangingPunct="1">
              <a:lnSpc>
                <a:spcPct val="100000"/>
              </a:lnSpc>
              <a:spcBef>
                <a:spcPts val="0"/>
              </a:spcBef>
              <a:spcAft>
                <a:spcPts val="0"/>
              </a:spcAft>
              <a:buClrTx/>
              <a:buSzTx/>
              <a:buFontTx/>
              <a:buNone/>
              <a:tabLst/>
              <a:defRPr/>
            </a:pPr>
            <a:r>
              <a:rPr kumimoji="0" lang="fr-FR" sz="1050" b="1" i="0" u="none" strike="noStrike" kern="1200" cap="none" spc="0" normalizeH="0" baseline="0" noProof="0" dirty="0">
                <a:ln>
                  <a:noFill/>
                </a:ln>
                <a:solidFill>
                  <a:prstClr val="black"/>
                </a:solidFill>
                <a:effectLst/>
                <a:uLnTx/>
                <a:uFillTx/>
                <a:latin typeface="Arial"/>
                <a:ea typeface="+mn-ea"/>
                <a:cs typeface="+mn-cs"/>
              </a:rPr>
              <a:t>(du 1</a:t>
            </a:r>
            <a:r>
              <a:rPr kumimoji="0" lang="fr-FR" sz="1050" b="1" i="0" u="none" strike="noStrike" kern="1200" cap="none" spc="0" normalizeH="0" baseline="30000" noProof="0" dirty="0">
                <a:ln>
                  <a:noFill/>
                </a:ln>
                <a:solidFill>
                  <a:prstClr val="black"/>
                </a:solidFill>
                <a:effectLst/>
                <a:uLnTx/>
                <a:uFillTx/>
                <a:latin typeface="Arial"/>
                <a:ea typeface="+mn-ea"/>
                <a:cs typeface="+mn-cs"/>
              </a:rPr>
              <a:t>er</a:t>
            </a:r>
            <a:r>
              <a:rPr kumimoji="0" lang="fr-FR" sz="1050" b="1" i="0" u="none" strike="noStrike" kern="1200" cap="none" spc="0" normalizeH="0" baseline="0" noProof="0" dirty="0">
                <a:ln>
                  <a:noFill/>
                </a:ln>
                <a:solidFill>
                  <a:prstClr val="black"/>
                </a:solidFill>
                <a:effectLst/>
                <a:uLnTx/>
                <a:uFillTx/>
                <a:latin typeface="Arial"/>
                <a:ea typeface="+mn-ea"/>
                <a:cs typeface="+mn-cs"/>
              </a:rPr>
              <a:t> au 8 décembre pour le VE)</a:t>
            </a:r>
          </a:p>
        </p:txBody>
      </p:sp>
      <p:sp>
        <p:nvSpPr>
          <p:cNvPr id="33" name="ZoneTexte 32"/>
          <p:cNvSpPr txBox="1"/>
          <p:nvPr/>
        </p:nvSpPr>
        <p:spPr>
          <a:xfrm>
            <a:off x="268644" y="3893298"/>
            <a:ext cx="1411942" cy="857927"/>
          </a:xfrm>
          <a:prstGeom prst="rect">
            <a:avLst/>
          </a:prstGeom>
          <a:noFill/>
          <a:ln w="3175">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800" b="1" i="0" u="none" strike="noStrike" kern="1200" cap="none" spc="0" normalizeH="0" baseline="0" noProof="0" dirty="0">
                <a:ln>
                  <a:noFill/>
                </a:ln>
                <a:solidFill>
                  <a:srgbClr val="FF0000"/>
                </a:solidFill>
                <a:effectLst/>
                <a:uLnTx/>
                <a:uFillTx/>
                <a:latin typeface="Arial"/>
                <a:ea typeface="+mn-ea"/>
                <a:cs typeface="+mn-cs"/>
              </a:rPr>
              <a:t>1</a:t>
            </a:r>
            <a:r>
              <a:rPr kumimoji="0" lang="fr-FR" sz="800" b="1" i="0" u="none" strike="noStrike" kern="1200" cap="none" spc="0" normalizeH="0" baseline="30000" noProof="0" dirty="0">
                <a:ln>
                  <a:noFill/>
                </a:ln>
                <a:solidFill>
                  <a:srgbClr val="FF0000"/>
                </a:solidFill>
                <a:effectLst/>
                <a:uLnTx/>
                <a:uFillTx/>
                <a:latin typeface="Arial"/>
                <a:ea typeface="+mn-ea"/>
                <a:cs typeface="+mn-cs"/>
              </a:rPr>
              <a:t>er</a:t>
            </a:r>
            <a:r>
              <a:rPr kumimoji="0" lang="fr-FR" sz="800" b="1" i="0" u="none" strike="noStrike" kern="1200" cap="none" spc="0" normalizeH="0" baseline="0" noProof="0" dirty="0">
                <a:ln>
                  <a:noFill/>
                </a:ln>
                <a:solidFill>
                  <a:srgbClr val="FF0000"/>
                </a:solidFill>
                <a:effectLst/>
                <a:uLnTx/>
                <a:uFillTx/>
                <a:latin typeface="Arial"/>
                <a:ea typeface="+mn-ea"/>
                <a:cs typeface="+mn-cs"/>
              </a:rPr>
              <a:t> janvier 2022</a:t>
            </a:r>
          </a:p>
          <a:p>
            <a:pPr marL="0" marR="0" lvl="0" indent="0" algn="just" defTabSz="514350" rtl="0" eaLnBrk="1" fontAlgn="auto"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dirty="0">
                <a:ln>
                  <a:noFill/>
                </a:ln>
                <a:solidFill>
                  <a:prstClr val="black"/>
                </a:solidFill>
                <a:effectLst/>
                <a:uLnTx/>
                <a:uFillTx/>
                <a:latin typeface="Arial"/>
                <a:ea typeface="+mn-ea"/>
                <a:cs typeface="+mn-cs"/>
              </a:rPr>
              <a:t>Date de référence pour la détermination des effectifs représentés au sein de chaque instance (dont % H/F). </a:t>
            </a:r>
          </a:p>
        </p:txBody>
      </p:sp>
      <p:sp>
        <p:nvSpPr>
          <p:cNvPr id="34" name="ZoneTexte 33"/>
          <p:cNvSpPr txBox="1"/>
          <p:nvPr/>
        </p:nvSpPr>
        <p:spPr>
          <a:xfrm>
            <a:off x="1751172" y="3968318"/>
            <a:ext cx="2058055" cy="707886"/>
          </a:xfrm>
          <a:prstGeom prst="rect">
            <a:avLst/>
          </a:prstGeom>
          <a:noFill/>
          <a:ln w="3175">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800" b="1" i="0" u="none" strike="noStrike" kern="1200" cap="none" spc="0" normalizeH="0" baseline="0" noProof="0" dirty="0">
                <a:ln>
                  <a:noFill/>
                </a:ln>
                <a:solidFill>
                  <a:srgbClr val="FF0000"/>
                </a:solidFill>
                <a:effectLst/>
                <a:uLnTx/>
                <a:uFillTx/>
                <a:latin typeface="Arial"/>
                <a:ea typeface="+mn-ea"/>
                <a:cs typeface="+mn-cs"/>
              </a:rPr>
              <a:t>31 mars 2022</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dirty="0">
                <a:ln>
                  <a:noFill/>
                </a:ln>
                <a:solidFill>
                  <a:prstClr val="black"/>
                </a:solidFill>
                <a:effectLst/>
                <a:uLnTx/>
                <a:uFillTx/>
                <a:latin typeface="Arial"/>
                <a:ea typeface="+mn-ea"/>
                <a:cs typeface="+mn-cs"/>
              </a:rPr>
              <a:t>Date limite de communication au personnel et aux partenaires sociaux concernés des proportions de femmes et d’hommes dans les effectifs représentés.</a:t>
            </a:r>
          </a:p>
        </p:txBody>
      </p:sp>
      <p:sp>
        <p:nvSpPr>
          <p:cNvPr id="35" name="ZoneTexte 34"/>
          <p:cNvSpPr txBox="1"/>
          <p:nvPr/>
        </p:nvSpPr>
        <p:spPr>
          <a:xfrm>
            <a:off x="6091515" y="3897774"/>
            <a:ext cx="1308128" cy="869469"/>
          </a:xfrm>
          <a:prstGeom prst="rect">
            <a:avLst/>
          </a:prstGeom>
          <a:noFill/>
          <a:ln w="3175">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800" b="1" i="0" u="none" strike="noStrike" kern="1200" cap="none" spc="0" normalizeH="0" baseline="0" noProof="0" dirty="0">
                <a:ln>
                  <a:noFill/>
                </a:ln>
                <a:solidFill>
                  <a:srgbClr val="FF0000"/>
                </a:solidFill>
                <a:effectLst/>
                <a:uLnTx/>
                <a:uFillTx/>
                <a:latin typeface="Arial"/>
                <a:ea typeface="+mn-ea"/>
                <a:cs typeface="+mn-cs"/>
              </a:rPr>
              <a:t>Fin octobre 2022</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dirty="0">
                <a:ln>
                  <a:noFill/>
                </a:ln>
                <a:solidFill>
                  <a:prstClr val="black"/>
                </a:solidFill>
                <a:effectLst/>
                <a:uLnTx/>
                <a:uFillTx/>
                <a:latin typeface="Arial"/>
                <a:ea typeface="+mn-ea"/>
                <a:cs typeface="+mn-cs"/>
              </a:rPr>
              <a:t>Date limite de dépôt des candidatures. Début officiel du processus électoral.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050" b="0" i="0" u="none" strike="noStrike" kern="1200" cap="none" spc="0" normalizeH="0" baseline="0" noProof="0" dirty="0">
              <a:ln>
                <a:noFill/>
              </a:ln>
              <a:solidFill>
                <a:prstClr val="black"/>
              </a:solidFill>
              <a:effectLst/>
              <a:uLnTx/>
              <a:uFillTx/>
              <a:latin typeface="Arial"/>
              <a:ea typeface="+mn-ea"/>
              <a:cs typeface="+mn-cs"/>
            </a:endParaRPr>
          </a:p>
        </p:txBody>
      </p:sp>
      <p:cxnSp>
        <p:nvCxnSpPr>
          <p:cNvPr id="47" name="Connecteur droit 46"/>
          <p:cNvCxnSpPr/>
          <p:nvPr/>
        </p:nvCxnSpPr>
        <p:spPr>
          <a:xfrm flipH="1">
            <a:off x="8244408" y="1908060"/>
            <a:ext cx="5357" cy="407194"/>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53" name="ZoneTexte 52"/>
          <p:cNvSpPr txBox="1"/>
          <p:nvPr/>
        </p:nvSpPr>
        <p:spPr>
          <a:xfrm>
            <a:off x="3889645" y="3883465"/>
            <a:ext cx="2121452" cy="857927"/>
          </a:xfrm>
          <a:prstGeom prst="rect">
            <a:avLst/>
          </a:prstGeom>
          <a:noFill/>
          <a:ln w="3175">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800" b="1" i="0" u="none" strike="noStrike" kern="1200" cap="none" spc="0" normalizeH="0" baseline="0" noProof="0" dirty="0">
                <a:ln>
                  <a:noFill/>
                </a:ln>
                <a:solidFill>
                  <a:srgbClr val="FF0000"/>
                </a:solidFill>
                <a:effectLst/>
                <a:uLnTx/>
                <a:uFillTx/>
                <a:latin typeface="Arial"/>
                <a:ea typeface="+mn-ea"/>
                <a:cs typeface="+mn-cs"/>
              </a:rPr>
              <a:t>Début Juin 2022</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dirty="0">
                <a:ln>
                  <a:noFill/>
                </a:ln>
                <a:solidFill>
                  <a:prstClr val="black"/>
                </a:solidFill>
                <a:effectLst/>
                <a:uLnTx/>
                <a:uFillTx/>
                <a:latin typeface="Arial"/>
                <a:ea typeface="+mn-ea"/>
                <a:cs typeface="+mn-cs"/>
              </a:rPr>
              <a:t>Date limite  de publication d’un arrêté pour chaque fonction publique, contresigné du PM et du ministre intéressé, fixant la date du scrutin.</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fr-FR" sz="975" b="0" i="0" u="none" strike="noStrike" kern="1200" cap="none" spc="0" normalizeH="0" baseline="0" noProof="0" dirty="0">
              <a:ln>
                <a:noFill/>
              </a:ln>
              <a:solidFill>
                <a:prstClr val="black"/>
              </a:solidFill>
              <a:effectLst/>
              <a:uLnTx/>
              <a:uFillTx/>
              <a:latin typeface="Arial"/>
              <a:ea typeface="+mn-ea"/>
              <a:cs typeface="+mn-cs"/>
            </a:endParaRPr>
          </a:p>
        </p:txBody>
      </p:sp>
      <p:graphicFrame>
        <p:nvGraphicFramePr>
          <p:cNvPr id="50" name="Tableau 49"/>
          <p:cNvGraphicFramePr>
            <a:graphicFrameLocks noGrp="1"/>
          </p:cNvGraphicFramePr>
          <p:nvPr>
            <p:extLst>
              <p:ext uri="{D42A27DB-BD31-4B8C-83A1-F6EECF244321}">
                <p14:modId xmlns:p14="http://schemas.microsoft.com/office/powerpoint/2010/main" val="2956424543"/>
              </p:ext>
            </p:extLst>
          </p:nvPr>
        </p:nvGraphicFramePr>
        <p:xfrm>
          <a:off x="683568" y="1359420"/>
          <a:ext cx="8089152" cy="548640"/>
        </p:xfrm>
        <a:graphic>
          <a:graphicData uri="http://schemas.openxmlformats.org/drawingml/2006/table">
            <a:tbl>
              <a:tblPr firstRow="1" bandRow="1">
                <a:tableStyleId>{5C22544A-7EE6-4342-B048-85BDC9FD1C3A}</a:tableStyleId>
              </a:tblPr>
              <a:tblGrid>
                <a:gridCol w="610437">
                  <a:extLst>
                    <a:ext uri="{9D8B030D-6E8A-4147-A177-3AD203B41FA5}">
                      <a16:colId xmlns:a16="http://schemas.microsoft.com/office/drawing/2014/main" val="20000"/>
                    </a:ext>
                  </a:extLst>
                </a:gridCol>
                <a:gridCol w="695422">
                  <a:extLst>
                    <a:ext uri="{9D8B030D-6E8A-4147-A177-3AD203B41FA5}">
                      <a16:colId xmlns:a16="http://schemas.microsoft.com/office/drawing/2014/main" val="20001"/>
                    </a:ext>
                  </a:extLst>
                </a:gridCol>
                <a:gridCol w="662306">
                  <a:extLst>
                    <a:ext uri="{9D8B030D-6E8A-4147-A177-3AD203B41FA5}">
                      <a16:colId xmlns:a16="http://schemas.microsoft.com/office/drawing/2014/main" val="20002"/>
                    </a:ext>
                  </a:extLst>
                </a:gridCol>
                <a:gridCol w="676217">
                  <a:extLst>
                    <a:ext uri="{9D8B030D-6E8A-4147-A177-3AD203B41FA5}">
                      <a16:colId xmlns:a16="http://schemas.microsoft.com/office/drawing/2014/main" val="20003"/>
                    </a:ext>
                  </a:extLst>
                </a:gridCol>
                <a:gridCol w="587209">
                  <a:extLst>
                    <a:ext uri="{9D8B030D-6E8A-4147-A177-3AD203B41FA5}">
                      <a16:colId xmlns:a16="http://schemas.microsoft.com/office/drawing/2014/main" val="20004"/>
                    </a:ext>
                  </a:extLst>
                </a:gridCol>
                <a:gridCol w="543870">
                  <a:extLst>
                    <a:ext uri="{9D8B030D-6E8A-4147-A177-3AD203B41FA5}">
                      <a16:colId xmlns:a16="http://schemas.microsoft.com/office/drawing/2014/main" val="20005"/>
                    </a:ext>
                  </a:extLst>
                </a:gridCol>
                <a:gridCol w="738609">
                  <a:extLst>
                    <a:ext uri="{9D8B030D-6E8A-4147-A177-3AD203B41FA5}">
                      <a16:colId xmlns:a16="http://schemas.microsoft.com/office/drawing/2014/main" val="20006"/>
                    </a:ext>
                  </a:extLst>
                </a:gridCol>
                <a:gridCol w="1102711">
                  <a:extLst>
                    <a:ext uri="{9D8B030D-6E8A-4147-A177-3AD203B41FA5}">
                      <a16:colId xmlns:a16="http://schemas.microsoft.com/office/drawing/2014/main" val="20007"/>
                    </a:ext>
                  </a:extLst>
                </a:gridCol>
                <a:gridCol w="815377">
                  <a:extLst>
                    <a:ext uri="{9D8B030D-6E8A-4147-A177-3AD203B41FA5}">
                      <a16:colId xmlns:a16="http://schemas.microsoft.com/office/drawing/2014/main" val="20008"/>
                    </a:ext>
                  </a:extLst>
                </a:gridCol>
                <a:gridCol w="852301">
                  <a:extLst>
                    <a:ext uri="{9D8B030D-6E8A-4147-A177-3AD203B41FA5}">
                      <a16:colId xmlns:a16="http://schemas.microsoft.com/office/drawing/2014/main" val="20009"/>
                    </a:ext>
                  </a:extLst>
                </a:gridCol>
                <a:gridCol w="804693">
                  <a:extLst>
                    <a:ext uri="{9D8B030D-6E8A-4147-A177-3AD203B41FA5}">
                      <a16:colId xmlns:a16="http://schemas.microsoft.com/office/drawing/2014/main" val="20010"/>
                    </a:ext>
                  </a:extLst>
                </a:gridCol>
              </a:tblGrid>
              <a:tr h="5486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100" b="0" dirty="0" smtClean="0">
                        <a:solidFill>
                          <a:schemeClr val="tx1"/>
                        </a:solidFill>
                        <a:latin typeface="+mn-lt"/>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fr-FR" sz="1100" b="0" dirty="0" smtClean="0">
                          <a:solidFill>
                            <a:schemeClr val="tx1"/>
                          </a:solidFill>
                          <a:latin typeface="+mn-lt"/>
                          <a:cs typeface="Times New Roman" panose="02020603050405020304" pitchFamily="18" charset="0"/>
                        </a:rPr>
                        <a:t>Janvier</a:t>
                      </a:r>
                    </a:p>
                    <a:p>
                      <a:pPr algn="ctr"/>
                      <a:endParaRPr lang="fr-FR" sz="8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chemeClr val="tx2">
                        <a:lumMod val="20000"/>
                        <a:lumOff val="80000"/>
                      </a:schemeClr>
                    </a:solidFill>
                  </a:tcPr>
                </a:tc>
                <a:tc>
                  <a:txBody>
                    <a:bodyPr/>
                    <a:lstStyle/>
                    <a:p>
                      <a:pPr algn="ctr"/>
                      <a:endParaRPr lang="fr-FR" sz="1100" b="0" dirty="0" smtClean="0">
                        <a:solidFill>
                          <a:schemeClr val="tx1"/>
                        </a:solidFill>
                        <a:latin typeface="Calibri" panose="020F0502020204030204" pitchFamily="34" charset="0"/>
                        <a:cs typeface="Calibri" panose="020F050202020403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fr-FR" sz="1100" b="0" kern="1200" dirty="0" smtClean="0">
                          <a:solidFill>
                            <a:schemeClr val="tx1"/>
                          </a:solidFill>
                          <a:latin typeface="+mn-lt"/>
                          <a:ea typeface="+mn-ea"/>
                          <a:cs typeface="Times New Roman" panose="02020603050405020304" pitchFamily="18" charset="0"/>
                        </a:rPr>
                        <a:t>Février </a:t>
                      </a:r>
                      <a:endParaRPr lang="fr-FR" sz="1100" b="0" kern="1200" dirty="0">
                        <a:solidFill>
                          <a:schemeClr val="tx1"/>
                        </a:solidFill>
                        <a:latin typeface="+mn-lt"/>
                        <a:ea typeface="+mn-ea"/>
                        <a:cs typeface="Times New Roman" panose="02020603050405020304" pitchFamily="18" charset="0"/>
                      </a:endParaRPr>
                    </a:p>
                  </a:txBody>
                  <a:tcPr marL="68580" marR="68580" marT="34290" marB="34290">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100" b="0" kern="1200" dirty="0" smtClean="0">
                        <a:solidFill>
                          <a:schemeClr val="tx1"/>
                        </a:solidFill>
                        <a:latin typeface="Calibri" panose="020F0502020204030204" pitchFamily="34" charset="0"/>
                        <a:ea typeface="+mn-ea"/>
                        <a:cs typeface="Calibri" panose="020F050202020403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fr-FR" sz="1100" b="0" kern="1200" dirty="0" smtClean="0">
                          <a:solidFill>
                            <a:schemeClr val="tx1"/>
                          </a:solidFill>
                          <a:latin typeface="+mn-lt"/>
                          <a:ea typeface="+mn-ea"/>
                          <a:cs typeface="Times New Roman" panose="02020603050405020304" pitchFamily="18" charset="0"/>
                        </a:rPr>
                        <a:t>Mars</a:t>
                      </a:r>
                      <a:endParaRPr lang="fr-FR" sz="1100" b="0" kern="1200" dirty="0">
                        <a:solidFill>
                          <a:schemeClr val="tx1"/>
                        </a:solidFill>
                        <a:latin typeface="+mn-lt"/>
                        <a:ea typeface="+mn-ea"/>
                        <a:cs typeface="Times New Roman" panose="02020603050405020304" pitchFamily="18" charset="0"/>
                      </a:endParaRPr>
                    </a:p>
                  </a:txBody>
                  <a:tcPr marL="68580" marR="68580" marT="34290" marB="34290">
                    <a:solidFill>
                      <a:schemeClr val="tx2">
                        <a:lumMod val="20000"/>
                        <a:lumOff val="80000"/>
                      </a:schemeClr>
                    </a:solidFill>
                  </a:tcPr>
                </a:tc>
                <a:tc>
                  <a:txBody>
                    <a:bodyPr/>
                    <a:lstStyle/>
                    <a:p>
                      <a:pPr marL="0" algn="ctr" defTabSz="914400" rtl="0" eaLnBrk="1" latinLnBrk="0" hangingPunct="1"/>
                      <a:endParaRPr lang="fr-FR" sz="1100" b="0" kern="1200" dirty="0" smtClean="0">
                        <a:solidFill>
                          <a:schemeClr val="tx1"/>
                        </a:solidFill>
                        <a:latin typeface="+mn-lt"/>
                        <a:ea typeface="+mn-ea"/>
                        <a:cs typeface="Times New Roman" panose="02020603050405020304" pitchFamily="18" charset="0"/>
                      </a:endParaRPr>
                    </a:p>
                    <a:p>
                      <a:pPr marL="0" algn="ctr" defTabSz="914400" rtl="0" eaLnBrk="1" latinLnBrk="0" hangingPunct="1"/>
                      <a:r>
                        <a:rPr lang="fr-FR" sz="1100" b="0" kern="1200" dirty="0" smtClean="0">
                          <a:solidFill>
                            <a:schemeClr val="tx1"/>
                          </a:solidFill>
                          <a:latin typeface="+mn-lt"/>
                          <a:ea typeface="+mn-ea"/>
                          <a:cs typeface="Times New Roman" panose="02020603050405020304" pitchFamily="18" charset="0"/>
                        </a:rPr>
                        <a:t>Avril</a:t>
                      </a:r>
                      <a:endParaRPr lang="fr-FR" sz="1100" b="0" kern="1200" dirty="0">
                        <a:solidFill>
                          <a:schemeClr val="tx1"/>
                        </a:solidFill>
                        <a:latin typeface="+mn-lt"/>
                        <a:ea typeface="+mn-ea"/>
                        <a:cs typeface="Times New Roman" panose="02020603050405020304" pitchFamily="18" charset="0"/>
                      </a:endParaRPr>
                    </a:p>
                  </a:txBody>
                  <a:tcPr marL="68580" marR="68580" marT="34290" marB="34290">
                    <a:solidFill>
                      <a:schemeClr val="tx2">
                        <a:lumMod val="20000"/>
                        <a:lumOff val="80000"/>
                      </a:schemeClr>
                    </a:solidFill>
                  </a:tcPr>
                </a:tc>
                <a:tc>
                  <a:txBody>
                    <a:bodyPr/>
                    <a:lstStyle/>
                    <a:p>
                      <a:pPr marL="0" algn="ctr" defTabSz="914400" rtl="0" eaLnBrk="1" latinLnBrk="0" hangingPunct="1"/>
                      <a:endParaRPr lang="fr-FR" sz="1100" b="0" kern="1200" dirty="0" smtClean="0">
                        <a:solidFill>
                          <a:schemeClr val="tx1"/>
                        </a:solidFill>
                        <a:latin typeface="+mn-lt"/>
                        <a:ea typeface="+mn-ea"/>
                        <a:cs typeface="Times New Roman" panose="02020603050405020304" pitchFamily="18" charset="0"/>
                      </a:endParaRPr>
                    </a:p>
                    <a:p>
                      <a:pPr marL="0" algn="ctr" defTabSz="914400" rtl="0" eaLnBrk="1" latinLnBrk="0" hangingPunct="1"/>
                      <a:r>
                        <a:rPr lang="fr-FR" sz="1100" b="0" kern="1200" dirty="0" smtClean="0">
                          <a:solidFill>
                            <a:schemeClr val="tx1"/>
                          </a:solidFill>
                          <a:latin typeface="+mn-lt"/>
                          <a:ea typeface="+mn-ea"/>
                          <a:cs typeface="Times New Roman" panose="02020603050405020304" pitchFamily="18" charset="0"/>
                        </a:rPr>
                        <a:t>Mai</a:t>
                      </a:r>
                      <a:endParaRPr lang="fr-FR" sz="1100" b="0" kern="1200" dirty="0">
                        <a:solidFill>
                          <a:schemeClr val="tx1"/>
                        </a:solidFill>
                        <a:latin typeface="+mn-lt"/>
                        <a:ea typeface="+mn-ea"/>
                        <a:cs typeface="Times New Roman" panose="02020603050405020304" pitchFamily="18" charset="0"/>
                      </a:endParaRPr>
                    </a:p>
                  </a:txBody>
                  <a:tcPr marL="68580" marR="68580" marT="34290" marB="34290">
                    <a:solidFill>
                      <a:schemeClr val="tx2">
                        <a:lumMod val="20000"/>
                        <a:lumOff val="80000"/>
                      </a:schemeClr>
                    </a:solidFill>
                  </a:tcPr>
                </a:tc>
                <a:tc>
                  <a:txBody>
                    <a:bodyPr/>
                    <a:lstStyle/>
                    <a:p>
                      <a:pPr marL="0" algn="ctr" defTabSz="914400" rtl="0" eaLnBrk="1" latinLnBrk="0" hangingPunct="1"/>
                      <a:endParaRPr lang="fr-FR" sz="1100" b="0" kern="1200" dirty="0" smtClean="0">
                        <a:solidFill>
                          <a:schemeClr val="tx1"/>
                        </a:solidFill>
                        <a:latin typeface="+mn-lt"/>
                        <a:ea typeface="+mn-ea"/>
                        <a:cs typeface="Times New Roman" panose="02020603050405020304" pitchFamily="18" charset="0"/>
                      </a:endParaRPr>
                    </a:p>
                    <a:p>
                      <a:pPr marL="0" algn="ctr" defTabSz="914400" rtl="0" eaLnBrk="1" latinLnBrk="0" hangingPunct="1"/>
                      <a:r>
                        <a:rPr lang="fr-FR" sz="1100" b="0" kern="1200" dirty="0" smtClean="0">
                          <a:solidFill>
                            <a:schemeClr val="tx1"/>
                          </a:solidFill>
                          <a:latin typeface="+mn-lt"/>
                          <a:ea typeface="+mn-ea"/>
                          <a:cs typeface="Times New Roman" panose="02020603050405020304" pitchFamily="18" charset="0"/>
                        </a:rPr>
                        <a:t>Juin</a:t>
                      </a:r>
                      <a:endParaRPr lang="fr-FR" sz="1100" b="0" kern="1200" dirty="0">
                        <a:solidFill>
                          <a:schemeClr val="tx1"/>
                        </a:solidFill>
                        <a:latin typeface="+mn-lt"/>
                        <a:ea typeface="+mn-ea"/>
                        <a:cs typeface="Times New Roman" panose="02020603050405020304" pitchFamily="18" charset="0"/>
                      </a:endParaRPr>
                    </a:p>
                  </a:txBody>
                  <a:tcPr marL="68580" marR="68580" marT="34290" marB="34290">
                    <a:solidFill>
                      <a:schemeClr val="tx2">
                        <a:lumMod val="20000"/>
                        <a:lumOff val="80000"/>
                      </a:schemeClr>
                    </a:solidFill>
                  </a:tcPr>
                </a:tc>
                <a:tc>
                  <a:txBody>
                    <a:bodyPr/>
                    <a:lstStyle/>
                    <a:p>
                      <a:pPr marL="0" algn="ctr" defTabSz="914400" rtl="0" eaLnBrk="1" latinLnBrk="0" hangingPunct="1"/>
                      <a:endParaRPr lang="fr-FR" sz="1100" b="0" kern="1200" dirty="0" smtClean="0">
                        <a:solidFill>
                          <a:schemeClr val="tx1"/>
                        </a:solidFill>
                        <a:latin typeface="+mn-lt"/>
                        <a:ea typeface="+mn-ea"/>
                        <a:cs typeface="Times New Roman" panose="02020603050405020304" pitchFamily="18" charset="0"/>
                      </a:endParaRPr>
                    </a:p>
                    <a:p>
                      <a:pPr marL="0" algn="ctr" defTabSz="914400" rtl="0" eaLnBrk="1" latinLnBrk="0" hangingPunct="1"/>
                      <a:r>
                        <a:rPr lang="fr-FR" sz="1100" b="0" kern="1200" dirty="0" smtClean="0">
                          <a:solidFill>
                            <a:schemeClr val="tx1"/>
                          </a:solidFill>
                          <a:latin typeface="+mn-lt"/>
                          <a:ea typeface="+mn-ea"/>
                          <a:cs typeface="Times New Roman" panose="02020603050405020304" pitchFamily="18" charset="0"/>
                        </a:rPr>
                        <a:t>Juillet</a:t>
                      </a:r>
                      <a:endParaRPr lang="fr-FR" sz="1100" b="0" kern="1200" dirty="0">
                        <a:solidFill>
                          <a:schemeClr val="tx1"/>
                        </a:solidFill>
                        <a:latin typeface="+mn-lt"/>
                        <a:ea typeface="+mn-ea"/>
                        <a:cs typeface="Times New Roman" panose="02020603050405020304" pitchFamily="18" charset="0"/>
                      </a:endParaRPr>
                    </a:p>
                  </a:txBody>
                  <a:tcPr marL="68580" marR="68580" marT="34290" marB="34290">
                    <a:solidFill>
                      <a:schemeClr val="tx2">
                        <a:lumMod val="20000"/>
                        <a:lumOff val="80000"/>
                      </a:schemeClr>
                    </a:solidFill>
                  </a:tcPr>
                </a:tc>
                <a:tc>
                  <a:txBody>
                    <a:bodyPr/>
                    <a:lstStyle/>
                    <a:p>
                      <a:pPr marL="0" algn="ctr" defTabSz="914400" rtl="0" eaLnBrk="1" latinLnBrk="0" hangingPunct="1"/>
                      <a:endParaRPr lang="fr-FR" sz="1100" b="0" kern="1200" dirty="0" smtClean="0">
                        <a:solidFill>
                          <a:schemeClr val="tx1"/>
                        </a:solidFill>
                        <a:latin typeface="+mn-lt"/>
                        <a:ea typeface="+mn-ea"/>
                        <a:cs typeface="Times New Roman" panose="02020603050405020304" pitchFamily="18" charset="0"/>
                      </a:endParaRPr>
                    </a:p>
                    <a:p>
                      <a:pPr marL="0" algn="ctr" defTabSz="914400" rtl="0" eaLnBrk="1" latinLnBrk="0" hangingPunct="1"/>
                      <a:r>
                        <a:rPr lang="fr-FR" sz="1100" b="0" kern="1200" dirty="0" smtClean="0">
                          <a:solidFill>
                            <a:schemeClr val="tx1"/>
                          </a:solidFill>
                          <a:latin typeface="+mn-lt"/>
                          <a:ea typeface="+mn-ea"/>
                          <a:cs typeface="Times New Roman" panose="02020603050405020304" pitchFamily="18" charset="0"/>
                        </a:rPr>
                        <a:t>Septembre</a:t>
                      </a:r>
                      <a:endParaRPr lang="fr-FR" sz="1100" b="0" kern="1200" dirty="0">
                        <a:solidFill>
                          <a:schemeClr val="tx1"/>
                        </a:solidFill>
                        <a:latin typeface="+mn-lt"/>
                        <a:ea typeface="+mn-ea"/>
                        <a:cs typeface="Times New Roman" panose="02020603050405020304" pitchFamily="18" charset="0"/>
                      </a:endParaRPr>
                    </a:p>
                  </a:txBody>
                  <a:tcPr marL="68580" marR="68580" marT="34290" marB="34290">
                    <a:solidFill>
                      <a:schemeClr val="tx2">
                        <a:lumMod val="20000"/>
                        <a:lumOff val="80000"/>
                      </a:schemeClr>
                    </a:solidFill>
                  </a:tcPr>
                </a:tc>
                <a:tc>
                  <a:txBody>
                    <a:bodyPr/>
                    <a:lstStyle/>
                    <a:p>
                      <a:pPr marL="0" algn="ctr" defTabSz="914400" rtl="0" eaLnBrk="1" latinLnBrk="0" hangingPunct="1"/>
                      <a:endParaRPr lang="fr-FR" sz="1100" b="0" kern="1200" dirty="0" smtClean="0">
                        <a:solidFill>
                          <a:schemeClr val="tx1"/>
                        </a:solidFill>
                        <a:latin typeface="+mn-lt"/>
                        <a:ea typeface="+mn-ea"/>
                        <a:cs typeface="Times New Roman" panose="02020603050405020304" pitchFamily="18" charset="0"/>
                      </a:endParaRPr>
                    </a:p>
                    <a:p>
                      <a:pPr marL="0" algn="ctr" defTabSz="914400" rtl="0" eaLnBrk="1" latinLnBrk="0" hangingPunct="1"/>
                      <a:r>
                        <a:rPr lang="fr-FR" sz="1100" b="0" kern="1200" dirty="0" smtClean="0">
                          <a:solidFill>
                            <a:schemeClr val="tx1"/>
                          </a:solidFill>
                          <a:latin typeface="+mn-lt"/>
                          <a:ea typeface="+mn-ea"/>
                          <a:cs typeface="Times New Roman" panose="02020603050405020304" pitchFamily="18" charset="0"/>
                        </a:rPr>
                        <a:t>Octobre</a:t>
                      </a:r>
                      <a:endParaRPr lang="fr-FR" sz="1100" b="0" kern="1200" dirty="0">
                        <a:solidFill>
                          <a:schemeClr val="tx1"/>
                        </a:solidFill>
                        <a:latin typeface="+mn-lt"/>
                        <a:ea typeface="+mn-ea"/>
                        <a:cs typeface="Times New Roman" panose="02020603050405020304" pitchFamily="18" charset="0"/>
                      </a:endParaRPr>
                    </a:p>
                  </a:txBody>
                  <a:tcPr marL="68580" marR="68580" marT="34290" marB="34290">
                    <a:solidFill>
                      <a:schemeClr val="tx2">
                        <a:lumMod val="20000"/>
                        <a:lumOff val="80000"/>
                      </a:schemeClr>
                    </a:solidFill>
                  </a:tcPr>
                </a:tc>
                <a:tc>
                  <a:txBody>
                    <a:bodyPr/>
                    <a:lstStyle/>
                    <a:p>
                      <a:pPr marL="0" algn="ctr" defTabSz="914400" rtl="0" eaLnBrk="1" latinLnBrk="0" hangingPunct="1"/>
                      <a:endParaRPr lang="fr-FR" sz="1100" b="0" kern="1200" dirty="0" smtClean="0">
                        <a:solidFill>
                          <a:schemeClr val="tx1"/>
                        </a:solidFill>
                        <a:latin typeface="+mn-lt"/>
                        <a:ea typeface="+mn-ea"/>
                        <a:cs typeface="Times New Roman" panose="02020603050405020304" pitchFamily="18" charset="0"/>
                      </a:endParaRPr>
                    </a:p>
                    <a:p>
                      <a:pPr marL="0" algn="ctr" defTabSz="914400" rtl="0" eaLnBrk="1" latinLnBrk="0" hangingPunct="1"/>
                      <a:r>
                        <a:rPr lang="fr-FR" sz="1100" b="0" kern="1200" dirty="0" smtClean="0">
                          <a:solidFill>
                            <a:schemeClr val="tx1"/>
                          </a:solidFill>
                          <a:latin typeface="+mn-lt"/>
                          <a:ea typeface="+mn-ea"/>
                          <a:cs typeface="Times New Roman" panose="02020603050405020304" pitchFamily="18" charset="0"/>
                        </a:rPr>
                        <a:t>Novembre</a:t>
                      </a:r>
                      <a:endParaRPr lang="fr-FR" sz="1100" b="0" kern="1200" dirty="0">
                        <a:solidFill>
                          <a:schemeClr val="tx1"/>
                        </a:solidFill>
                        <a:latin typeface="+mn-lt"/>
                        <a:ea typeface="+mn-ea"/>
                        <a:cs typeface="Times New Roman" panose="02020603050405020304" pitchFamily="18" charset="0"/>
                      </a:endParaRPr>
                    </a:p>
                  </a:txBody>
                  <a:tcPr marL="68580" marR="68580" marT="34290" marB="34290">
                    <a:solidFill>
                      <a:schemeClr val="tx2">
                        <a:lumMod val="20000"/>
                        <a:lumOff val="80000"/>
                      </a:schemeClr>
                    </a:solidFill>
                  </a:tcPr>
                </a:tc>
                <a:tc>
                  <a:txBody>
                    <a:bodyPr/>
                    <a:lstStyle/>
                    <a:p>
                      <a:pPr marL="0" algn="ctr" defTabSz="914400" rtl="0" eaLnBrk="1" latinLnBrk="0" hangingPunct="1"/>
                      <a:endParaRPr lang="fr-FR" sz="1100" b="0" kern="1200" dirty="0" smtClean="0">
                        <a:solidFill>
                          <a:schemeClr val="tx1"/>
                        </a:solidFill>
                        <a:latin typeface="+mn-lt"/>
                        <a:ea typeface="+mn-ea"/>
                        <a:cs typeface="Times New Roman" panose="02020603050405020304" pitchFamily="18" charset="0"/>
                      </a:endParaRPr>
                    </a:p>
                    <a:p>
                      <a:pPr marL="0" algn="ctr" defTabSz="914400" rtl="0" eaLnBrk="1" latinLnBrk="0" hangingPunct="1"/>
                      <a:r>
                        <a:rPr lang="fr-FR" sz="1100" b="0" kern="1200" dirty="0" smtClean="0">
                          <a:solidFill>
                            <a:schemeClr val="tx1"/>
                          </a:solidFill>
                          <a:latin typeface="+mn-lt"/>
                          <a:ea typeface="+mn-ea"/>
                          <a:cs typeface="Times New Roman" panose="02020603050405020304" pitchFamily="18" charset="0"/>
                        </a:rPr>
                        <a:t>Décembre</a:t>
                      </a:r>
                      <a:endParaRPr lang="fr-FR" sz="1100" b="0" kern="1200" dirty="0">
                        <a:solidFill>
                          <a:schemeClr val="tx1"/>
                        </a:solidFill>
                        <a:latin typeface="+mn-lt"/>
                        <a:ea typeface="+mn-ea"/>
                        <a:cs typeface="Times New Roman" panose="02020603050405020304" pitchFamily="18" charset="0"/>
                      </a:endParaRPr>
                    </a:p>
                  </a:txBody>
                  <a:tcPr marL="68580" marR="68580" marT="34290" marB="34290">
                    <a:solidFill>
                      <a:schemeClr val="tx2">
                        <a:lumMod val="20000"/>
                        <a:lumOff val="80000"/>
                      </a:schemeClr>
                    </a:solidFill>
                  </a:tcPr>
                </a:tc>
                <a:extLst>
                  <a:ext uri="{0D108BD9-81ED-4DB2-BD59-A6C34878D82A}">
                    <a16:rowId xmlns:a16="http://schemas.microsoft.com/office/drawing/2014/main" val="10000"/>
                  </a:ext>
                </a:extLst>
              </a:tr>
            </a:tbl>
          </a:graphicData>
        </a:graphic>
      </p:graphicFrame>
      <p:sp>
        <p:nvSpPr>
          <p:cNvPr id="46" name="Rectangle 45"/>
          <p:cNvSpPr/>
          <p:nvPr/>
        </p:nvSpPr>
        <p:spPr>
          <a:xfrm>
            <a:off x="1922712" y="586210"/>
            <a:ext cx="6116357" cy="369332"/>
          </a:xfrm>
          <a:prstGeom prst="rect">
            <a:avLst/>
          </a:prstGeom>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all" spc="0" normalizeH="0" baseline="0" noProof="0" dirty="0" smtClean="0">
                <a:ln>
                  <a:noFill/>
                </a:ln>
                <a:solidFill>
                  <a:srgbClr val="000091"/>
                </a:solidFill>
                <a:effectLst>
                  <a:outerShdw blurRad="38100" dist="38100" dir="2700000" algn="tl">
                    <a:srgbClr val="000000">
                      <a:alpha val="43137"/>
                    </a:srgbClr>
                  </a:outerShdw>
                </a:effectLst>
                <a:uLnTx/>
                <a:uFillTx/>
                <a:latin typeface="Arial"/>
                <a:ea typeface="+mn-ea"/>
                <a:cs typeface="+mn-cs"/>
              </a:rPr>
              <a:t>Le </a:t>
            </a:r>
            <a:r>
              <a:rPr kumimoji="0" lang="fr-FR" sz="1800" b="1" i="0" u="none" strike="noStrike" kern="1200" cap="all" spc="0" normalizeH="0" baseline="0" noProof="0" dirty="0">
                <a:ln>
                  <a:noFill/>
                </a:ln>
                <a:solidFill>
                  <a:srgbClr val="000091"/>
                </a:solidFill>
                <a:effectLst>
                  <a:outerShdw blurRad="38100" dist="38100" dir="2700000" algn="tl">
                    <a:srgbClr val="000000">
                      <a:alpha val="43137"/>
                    </a:srgbClr>
                  </a:outerShdw>
                </a:effectLst>
                <a:uLnTx/>
                <a:uFillTx/>
                <a:latin typeface="Arial"/>
                <a:ea typeface="+mn-ea"/>
                <a:cs typeface="+mn-cs"/>
              </a:rPr>
              <a:t>calendrier </a:t>
            </a:r>
            <a:r>
              <a:rPr kumimoji="0" lang="fr-FR" sz="1800" b="1" i="0" u="none" strike="noStrike" kern="1200" cap="all" spc="0" normalizeH="0" baseline="0" noProof="0" dirty="0" smtClean="0">
                <a:ln>
                  <a:noFill/>
                </a:ln>
                <a:solidFill>
                  <a:srgbClr val="000091"/>
                </a:solidFill>
                <a:effectLst>
                  <a:outerShdw blurRad="38100" dist="38100" dir="2700000" algn="tl">
                    <a:srgbClr val="000000">
                      <a:alpha val="43137"/>
                    </a:srgbClr>
                  </a:outerShdw>
                </a:effectLst>
                <a:uLnTx/>
                <a:uFillTx/>
                <a:latin typeface="Arial"/>
                <a:ea typeface="+mn-ea"/>
                <a:cs typeface="+mn-cs"/>
              </a:rPr>
              <a:t>ministériel : 2022</a:t>
            </a:r>
            <a:endParaRPr kumimoji="0" lang="fr-FR" sz="1800" b="1" i="0" u="none" strike="noStrike" kern="1200" cap="all" spc="0" normalizeH="0" baseline="0" noProof="0" dirty="0">
              <a:ln>
                <a:noFill/>
              </a:ln>
              <a:solidFill>
                <a:srgbClr val="000091"/>
              </a:solidFill>
              <a:effectLst>
                <a:outerShdw blurRad="38100" dist="38100" dir="2700000" algn="tl">
                  <a:srgbClr val="000000">
                    <a:alpha val="43137"/>
                  </a:srgbClr>
                </a:outerShdw>
              </a:effectLst>
              <a:uLnTx/>
              <a:uFillTx/>
              <a:latin typeface="Arial"/>
              <a:ea typeface="+mn-ea"/>
              <a:cs typeface="+mn-cs"/>
            </a:endParaRPr>
          </a:p>
        </p:txBody>
      </p:sp>
      <p:sp>
        <p:nvSpPr>
          <p:cNvPr id="2" name="Rectangle 1"/>
          <p:cNvSpPr/>
          <p:nvPr/>
        </p:nvSpPr>
        <p:spPr>
          <a:xfrm>
            <a:off x="4572000" y="26795"/>
            <a:ext cx="4572000" cy="307777"/>
          </a:xfrm>
          <a:prstGeom prst="rect">
            <a:avLst/>
          </a:prstGeom>
        </p:spPr>
        <p:txBody>
          <a:bodyPr>
            <a:spAutoFit/>
          </a:bodyPr>
          <a:lstStyle/>
          <a:p>
            <a:pPr lvl="0" algn="r"/>
            <a:r>
              <a:rPr lang="fr-FR" sz="1400" b="1" dirty="0" smtClean="0">
                <a:solidFill>
                  <a:srgbClr val="000091">
                    <a:lumMod val="75000"/>
                  </a:srgbClr>
                </a:solidFill>
                <a:effectLst>
                  <a:outerShdw blurRad="38100" dist="38100" dir="2700000" algn="tl">
                    <a:srgbClr val="000000">
                      <a:alpha val="43137"/>
                    </a:srgbClr>
                  </a:outerShdw>
                </a:effectLst>
              </a:rPr>
              <a:t>2</a:t>
            </a:r>
            <a:r>
              <a:rPr lang="fr-FR" sz="1400" b="1" baseline="30000" dirty="0" smtClean="0">
                <a:solidFill>
                  <a:srgbClr val="000091">
                    <a:lumMod val="75000"/>
                  </a:srgbClr>
                </a:solidFill>
                <a:effectLst>
                  <a:outerShdw blurRad="38100" dist="38100" dir="2700000" algn="tl">
                    <a:srgbClr val="000000">
                      <a:alpha val="43137"/>
                    </a:srgbClr>
                  </a:outerShdw>
                </a:effectLst>
              </a:rPr>
              <a:t>ème</a:t>
            </a:r>
            <a:r>
              <a:rPr lang="fr-FR" sz="1400" b="1" dirty="0" smtClean="0">
                <a:solidFill>
                  <a:srgbClr val="000091">
                    <a:lumMod val="75000"/>
                  </a:srgbClr>
                </a:solidFill>
                <a:effectLst>
                  <a:outerShdw blurRad="38100" dist="38100" dir="2700000" algn="tl">
                    <a:srgbClr val="000000">
                      <a:alpha val="43137"/>
                    </a:srgbClr>
                  </a:outerShdw>
                </a:effectLst>
              </a:rPr>
              <a:t> </a:t>
            </a:r>
            <a:r>
              <a:rPr lang="fr-FR" sz="1400" b="1" dirty="0">
                <a:solidFill>
                  <a:srgbClr val="000091">
                    <a:lumMod val="75000"/>
                  </a:srgbClr>
                </a:solidFill>
                <a:effectLst>
                  <a:outerShdw blurRad="38100" dist="38100" dir="2700000" algn="tl">
                    <a:srgbClr val="000000">
                      <a:alpha val="43137"/>
                    </a:srgbClr>
                  </a:outerShdw>
                </a:effectLst>
              </a:rPr>
              <a:t>PARTIE </a:t>
            </a:r>
            <a:r>
              <a:rPr lang="fr-FR" sz="1400" b="1" dirty="0">
                <a:solidFill>
                  <a:srgbClr val="000091"/>
                </a:solidFill>
                <a:effectLst>
                  <a:outerShdw blurRad="38100" dist="38100" dir="2700000" algn="tl">
                    <a:srgbClr val="000000">
                      <a:alpha val="43137"/>
                    </a:srgbClr>
                  </a:outerShdw>
                </a:effectLst>
              </a:rPr>
              <a:t>: </a:t>
            </a:r>
            <a:r>
              <a:rPr lang="fr-FR" sz="1400" b="1" cap="all" dirty="0" smtClean="0">
                <a:solidFill>
                  <a:srgbClr val="000091"/>
                </a:solidFill>
                <a:effectLst>
                  <a:outerShdw blurRad="38100" dist="38100" dir="2700000" algn="tl">
                    <a:srgbClr val="000000">
                      <a:alpha val="43137"/>
                    </a:srgbClr>
                  </a:outerShdw>
                </a:effectLst>
              </a:rPr>
              <a:t>Le calendrier ministériel</a:t>
            </a:r>
            <a:endParaRPr lang="fr-FR" sz="1400" b="1" cap="all" dirty="0">
              <a:solidFill>
                <a:srgbClr val="000091"/>
              </a:solidFill>
              <a:effectLst>
                <a:outerShdw blurRad="38100" dist="38100" dir="2700000" algn="tl">
                  <a:srgbClr val="000000">
                    <a:alpha val="43137"/>
                  </a:srgbClr>
                </a:outerShdw>
              </a:effectLst>
            </a:endParaRPr>
          </a:p>
        </p:txBody>
      </p:sp>
      <p:pic>
        <p:nvPicPr>
          <p:cNvPr id="15" name="Imag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0081" y="127817"/>
            <a:ext cx="467583" cy="399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4523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dirty="0" smtClean="0"/>
              <a:t>Elections professionnelles 2022</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15</a:t>
            </a:fld>
            <a:endParaRPr lang="fr-FR" dirty="0"/>
          </a:p>
        </p:txBody>
      </p:sp>
      <p:sp>
        <p:nvSpPr>
          <p:cNvPr id="6" name="Espace réservé du contenu 5"/>
          <p:cNvSpPr>
            <a:spLocks noGrp="1"/>
          </p:cNvSpPr>
          <p:nvPr>
            <p:ph sz="quarter" idx="14"/>
          </p:nvPr>
        </p:nvSpPr>
        <p:spPr>
          <a:xfrm>
            <a:off x="373586" y="1203598"/>
            <a:ext cx="8424000" cy="2574000"/>
          </a:xfrm>
        </p:spPr>
        <p:txBody>
          <a:bodyPr/>
          <a:lstStyle/>
          <a:p>
            <a:pPr algn="ctr"/>
            <a:endParaRPr lang="fr-FR" sz="2800" dirty="0" smtClean="0"/>
          </a:p>
          <a:p>
            <a:pPr algn="ctr"/>
            <a:r>
              <a:rPr lang="fr-FR" sz="2800" b="1" dirty="0" smtClean="0">
                <a:solidFill>
                  <a:schemeClr val="tx2">
                    <a:lumMod val="75000"/>
                  </a:schemeClr>
                </a:solidFill>
              </a:rPr>
              <a:t>Annexe : </a:t>
            </a:r>
          </a:p>
          <a:p>
            <a:pPr algn="ctr"/>
            <a:r>
              <a:rPr lang="fr-FR" sz="2800" b="1" dirty="0" smtClean="0">
                <a:solidFill>
                  <a:schemeClr val="tx2">
                    <a:lumMod val="75000"/>
                  </a:schemeClr>
                </a:solidFill>
              </a:rPr>
              <a:t>le cadre législatif et réglementaire </a:t>
            </a:r>
          </a:p>
          <a:p>
            <a:pPr algn="ctr"/>
            <a:r>
              <a:rPr lang="fr-FR" sz="2800" b="1" dirty="0" smtClean="0">
                <a:solidFill>
                  <a:schemeClr val="tx2">
                    <a:lumMod val="75000"/>
                  </a:schemeClr>
                </a:solidFill>
              </a:rPr>
              <a:t>des élections de 2022</a:t>
            </a:r>
            <a:endParaRPr lang="fr-FR" sz="2800" b="1" dirty="0">
              <a:solidFill>
                <a:schemeClr val="tx2">
                  <a:lumMod val="75000"/>
                </a:schemeClr>
              </a:solidFill>
            </a:endParaRPr>
          </a:p>
        </p:txBody>
      </p:sp>
      <p:pic>
        <p:nvPicPr>
          <p:cNvPr id="9" name="Imag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23478"/>
            <a:ext cx="467583" cy="399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925305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1457" y="1347614"/>
            <a:ext cx="8424000" cy="3327934"/>
          </a:xfrm>
        </p:spPr>
        <p:txBody>
          <a:bodyPr/>
          <a:lstStyle/>
          <a:p>
            <a:pPr lvl="0"/>
            <a:r>
              <a:rPr lang="fr-FR" sz="1400" dirty="0" smtClean="0"/>
              <a:t>1. Textes de référence sur les élections professionnelles</a:t>
            </a:r>
            <a:br>
              <a:rPr lang="fr-FR" sz="1400" dirty="0" smtClean="0"/>
            </a:br>
            <a:r>
              <a:rPr lang="fr-FR" sz="1050" dirty="0"/>
              <a:t/>
            </a:r>
            <a:br>
              <a:rPr lang="fr-FR" sz="1050" dirty="0"/>
            </a:br>
            <a:r>
              <a:rPr lang="fr-FR" sz="1050" dirty="0"/>
              <a:t> </a:t>
            </a:r>
            <a:r>
              <a:rPr lang="fr-FR" sz="1050" b="0" dirty="0" smtClean="0"/>
              <a:t>-</a:t>
            </a:r>
            <a:r>
              <a:rPr lang="fr-FR" sz="1050" dirty="0" smtClean="0">
                <a:solidFill>
                  <a:schemeClr val="tx2"/>
                </a:solidFill>
              </a:rPr>
              <a:t>loi </a:t>
            </a:r>
            <a:r>
              <a:rPr lang="fr-FR" sz="1050" dirty="0">
                <a:solidFill>
                  <a:schemeClr val="tx2"/>
                </a:solidFill>
              </a:rPr>
              <a:t>n°83-634 du 13 juillet 1983 </a:t>
            </a:r>
            <a:r>
              <a:rPr lang="fr-FR" sz="1050" b="0" dirty="0"/>
              <a:t>modifiée portant droits et obligations des fonctionnaires</a:t>
            </a:r>
            <a:br>
              <a:rPr lang="fr-FR" sz="1050" b="0" dirty="0"/>
            </a:br>
            <a:r>
              <a:rPr lang="fr-FR" sz="1050" b="0" dirty="0"/>
              <a:t> </a:t>
            </a:r>
            <a:br>
              <a:rPr lang="fr-FR" sz="1050" b="0" dirty="0"/>
            </a:br>
            <a:r>
              <a:rPr lang="fr-FR" sz="1050" b="0" dirty="0" smtClean="0">
                <a:solidFill>
                  <a:schemeClr val="tx2"/>
                </a:solidFill>
              </a:rPr>
              <a:t>-</a:t>
            </a:r>
            <a:r>
              <a:rPr lang="fr-FR" sz="1050" dirty="0">
                <a:solidFill>
                  <a:schemeClr val="tx2"/>
                </a:solidFill>
              </a:rPr>
              <a:t>loi n°84-16 du 11 janvier 1984 </a:t>
            </a:r>
            <a:r>
              <a:rPr lang="fr-FR" sz="1050" b="0" dirty="0" smtClean="0"/>
              <a:t>modifiée </a:t>
            </a:r>
            <a:r>
              <a:rPr lang="fr-FR" sz="1050" b="0" dirty="0"/>
              <a:t>portant dispositions statutaires relatives à la fonction publique de l’Etat, notamment ses articles 15 et 15 </a:t>
            </a:r>
            <a:r>
              <a:rPr lang="fr-FR" sz="1050" b="0" dirty="0" smtClean="0"/>
              <a:t>bis</a:t>
            </a:r>
            <a:r>
              <a:rPr lang="fr-FR" sz="1050" b="0" dirty="0"/>
              <a:t/>
            </a:r>
            <a:br>
              <a:rPr lang="fr-FR" sz="1050" b="0" dirty="0"/>
            </a:br>
            <a:r>
              <a:rPr lang="fr-FR" sz="1050" b="0" dirty="0"/>
              <a:t> </a:t>
            </a:r>
            <a:br>
              <a:rPr lang="fr-FR" sz="1050" b="0" dirty="0"/>
            </a:br>
            <a:r>
              <a:rPr lang="fr-FR" sz="1050" b="0" dirty="0"/>
              <a:t> </a:t>
            </a:r>
            <a:br>
              <a:rPr lang="fr-FR" sz="1050" b="0" dirty="0"/>
            </a:br>
            <a:r>
              <a:rPr lang="fr-FR" sz="1050" b="0" dirty="0" smtClean="0"/>
              <a:t>-</a:t>
            </a:r>
            <a:r>
              <a:rPr lang="fr-FR" sz="1050" dirty="0">
                <a:solidFill>
                  <a:schemeClr val="tx2"/>
                </a:solidFill>
              </a:rPr>
              <a:t>décret n°82-451 du 28 mai 1982 </a:t>
            </a:r>
            <a:r>
              <a:rPr lang="fr-FR" sz="1050" b="0" dirty="0"/>
              <a:t>modifié relatif aux commissions administratives paritaire (article 12 pour les conditions d’inscription sur les listes électorales)</a:t>
            </a:r>
            <a:br>
              <a:rPr lang="fr-FR" sz="1050" b="0" dirty="0"/>
            </a:br>
            <a:r>
              <a:rPr lang="fr-FR" sz="1050" b="0" dirty="0" smtClean="0"/>
              <a:t/>
            </a:r>
            <a:br>
              <a:rPr lang="fr-FR" sz="1050" b="0" dirty="0" smtClean="0"/>
            </a:br>
            <a:r>
              <a:rPr lang="fr-FR" sz="1050" b="0" dirty="0" smtClean="0"/>
              <a:t>-</a:t>
            </a:r>
            <a:r>
              <a:rPr lang="fr-FR" sz="1050" dirty="0">
                <a:solidFill>
                  <a:schemeClr val="tx2"/>
                </a:solidFill>
              </a:rPr>
              <a:t>décret n°2020-1427 du 20 novembre 2020 </a:t>
            </a:r>
            <a:r>
              <a:rPr lang="fr-FR" sz="1050" b="0" dirty="0"/>
              <a:t>relatif aux comités sociaux d’administration dans les administrations et les établissements publics de l’Etat (remplace le décret n°2011-184 du 15 février 2011 relatif aux comités techniques dans les administrations et les établissements publics de l’Etat) (article 29 pour les conditions d’inscription sur les listes électorales</a:t>
            </a:r>
            <a:r>
              <a:rPr lang="fr-FR" sz="1050" b="0" dirty="0" smtClean="0"/>
              <a:t>)</a:t>
            </a:r>
            <a:br>
              <a:rPr lang="fr-FR" sz="1050" b="0" dirty="0" smtClean="0"/>
            </a:br>
            <a:r>
              <a:rPr lang="fr-FR" sz="1050" b="0" dirty="0" smtClean="0"/>
              <a:t/>
            </a:r>
            <a:br>
              <a:rPr lang="fr-FR" sz="1050" b="0" dirty="0" smtClean="0"/>
            </a:br>
            <a:r>
              <a:rPr lang="fr-FR" sz="1050" dirty="0" smtClean="0">
                <a:solidFill>
                  <a:schemeClr val="tx2">
                    <a:lumMod val="75000"/>
                  </a:schemeClr>
                </a:solidFill>
              </a:rPr>
              <a:t>circulaire d’application</a:t>
            </a:r>
            <a:r>
              <a:rPr lang="fr-FR" sz="1050" b="0" dirty="0" smtClean="0">
                <a:solidFill>
                  <a:schemeClr val="tx2">
                    <a:lumMod val="75000"/>
                  </a:schemeClr>
                </a:solidFill>
              </a:rPr>
              <a:t> </a:t>
            </a:r>
            <a:r>
              <a:rPr lang="fr-FR" sz="1050" b="0" dirty="0"/>
              <a:t>du décret n° 2011-184 du 15 février 2011 relatif aux comités techniques dans les administrations et les établissements </a:t>
            </a:r>
            <a:r>
              <a:rPr lang="fr-FR" sz="1050" b="0" dirty="0" smtClean="0"/>
              <a:t>publics </a:t>
            </a:r>
            <a:r>
              <a:rPr lang="fr-FR" sz="1050" b="0" dirty="0"/>
              <a:t>de l’Etat. dispositions relatives à l’organisation et à la composition des comités techniques </a:t>
            </a:r>
            <a:r>
              <a:rPr lang="fr-FR" sz="1050" dirty="0">
                <a:solidFill>
                  <a:schemeClr val="tx2">
                    <a:lumMod val="75000"/>
                  </a:schemeClr>
                </a:solidFill>
              </a:rPr>
              <a:t>-  NOR : BCRF1109882C</a:t>
            </a:r>
            <a:r>
              <a:rPr lang="fr-FR" sz="1050" b="0" dirty="0"/>
              <a:t>. Cette circulaire reste à ce jour utilisée car les dispositions du décret 2020-1427 sont </a:t>
            </a:r>
            <a:r>
              <a:rPr lang="fr-FR" sz="1050" b="0" dirty="0" smtClean="0"/>
              <a:t>assez largement identiques </a:t>
            </a:r>
            <a:r>
              <a:rPr lang="fr-FR" sz="1050" b="0" dirty="0"/>
              <a:t>à celles du décret 2011-184 </a:t>
            </a:r>
            <a:r>
              <a:rPr lang="fr-FR" sz="1050" b="0" dirty="0" smtClean="0"/>
              <a:t>qu’il a </a:t>
            </a:r>
            <a:r>
              <a:rPr lang="fr-FR" sz="1050" b="0" dirty="0"/>
              <a:t>abrogé.</a:t>
            </a:r>
            <a:br>
              <a:rPr lang="fr-FR" sz="1050" b="0" dirty="0"/>
            </a:br>
            <a:r>
              <a:rPr lang="fr-FR" sz="2000" b="0" dirty="0" smtClean="0">
                <a:solidFill>
                  <a:schemeClr val="tx2">
                    <a:lumMod val="75000"/>
                  </a:schemeClr>
                </a:solidFill>
              </a:rPr>
              <a:t/>
            </a:r>
            <a:br>
              <a:rPr lang="fr-FR" sz="2000" b="0" dirty="0" smtClean="0">
                <a:solidFill>
                  <a:schemeClr val="tx2">
                    <a:lumMod val="75000"/>
                  </a:schemeClr>
                </a:solidFill>
              </a:rPr>
            </a:br>
            <a:endParaRPr lang="fr-FR" sz="2000" b="0" dirty="0">
              <a:solidFill>
                <a:schemeClr val="tx2">
                  <a:lumMod val="75000"/>
                </a:schemeClr>
              </a:solidFill>
            </a:endParaRPr>
          </a:p>
        </p:txBody>
      </p:sp>
      <p:sp>
        <p:nvSpPr>
          <p:cNvPr id="4" name="Espace réservé du pied de page 3"/>
          <p:cNvSpPr>
            <a:spLocks noGrp="1"/>
          </p:cNvSpPr>
          <p:nvPr>
            <p:ph type="ftr" sz="quarter" idx="11"/>
          </p:nvPr>
        </p:nvSpPr>
        <p:spPr/>
        <p:txBody>
          <a:bodyPr/>
          <a:lstStyle/>
          <a:p>
            <a:r>
              <a:rPr lang="fr-FR" dirty="0" smtClean="0"/>
              <a:t>Elections </a:t>
            </a:r>
            <a:r>
              <a:rPr lang="fr-FR" dirty="0"/>
              <a:t>professionnelles </a:t>
            </a:r>
            <a:r>
              <a:rPr lang="fr-FR" dirty="0" smtClean="0"/>
              <a:t>2022</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16</a:t>
            </a:fld>
            <a:endParaRPr lang="fr-FR" dirty="0"/>
          </a:p>
        </p:txBody>
      </p:sp>
      <p:sp>
        <p:nvSpPr>
          <p:cNvPr id="7" name="Espace réservé du texte 6"/>
          <p:cNvSpPr>
            <a:spLocks noGrp="1"/>
          </p:cNvSpPr>
          <p:nvPr>
            <p:ph type="body" sz="quarter" idx="13"/>
          </p:nvPr>
        </p:nvSpPr>
        <p:spPr>
          <a:xfrm>
            <a:off x="3312000" y="180000"/>
            <a:ext cx="5472000" cy="720000"/>
          </a:xfrm>
        </p:spPr>
        <p:txBody>
          <a:bodyPr/>
          <a:lstStyle/>
          <a:p>
            <a:endParaRPr lang="fr-FR" sz="800" dirty="0"/>
          </a:p>
          <a:p>
            <a:pPr marL="0" lvl="0" indent="0">
              <a:spcAft>
                <a:spcPts val="500"/>
              </a:spcAft>
              <a:buNone/>
            </a:pPr>
            <a:r>
              <a:rPr lang="fr-FR" sz="1400" cap="small" dirty="0">
                <a:solidFill>
                  <a:schemeClr val="tx2">
                    <a:lumMod val="75000"/>
                  </a:schemeClr>
                </a:solidFill>
              </a:rPr>
              <a:t>le cadre législatif et réglementaire </a:t>
            </a:r>
          </a:p>
          <a:p>
            <a:pPr marL="0" lvl="0" indent="0">
              <a:spcAft>
                <a:spcPts val="500"/>
              </a:spcAft>
              <a:buNone/>
            </a:pPr>
            <a:r>
              <a:rPr lang="fr-FR" sz="1400" cap="small" dirty="0">
                <a:solidFill>
                  <a:schemeClr val="tx2">
                    <a:lumMod val="75000"/>
                  </a:schemeClr>
                </a:solidFill>
              </a:rPr>
              <a:t>des élections de 2022</a:t>
            </a:r>
          </a:p>
          <a:p>
            <a:endParaRPr lang="fr-FR" dirty="0"/>
          </a:p>
        </p:txBody>
      </p:sp>
      <p:pic>
        <p:nvPicPr>
          <p:cNvPr id="8" name="Imag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23478"/>
            <a:ext cx="467583" cy="399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077507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dirty="0" smtClean="0"/>
              <a:t>Elections professionnelles 2022</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17</a:t>
            </a:fld>
            <a:endParaRPr lang="fr-FR" dirty="0"/>
          </a:p>
        </p:txBody>
      </p:sp>
      <p:sp>
        <p:nvSpPr>
          <p:cNvPr id="7" name="Espace réservé du texte 6"/>
          <p:cNvSpPr>
            <a:spLocks noGrp="1"/>
          </p:cNvSpPr>
          <p:nvPr>
            <p:ph type="body" sz="quarter" idx="13"/>
          </p:nvPr>
        </p:nvSpPr>
        <p:spPr>
          <a:xfrm>
            <a:off x="2123728" y="180000"/>
            <a:ext cx="6660272" cy="360000"/>
          </a:xfrm>
        </p:spPr>
        <p:txBody>
          <a:bodyPr/>
          <a:lstStyle/>
          <a:p>
            <a:pPr marL="0" lvl="0" indent="0">
              <a:spcAft>
                <a:spcPts val="500"/>
              </a:spcAft>
              <a:buNone/>
            </a:pPr>
            <a:r>
              <a:rPr lang="fr-FR" sz="1400" cap="small" dirty="0">
                <a:solidFill>
                  <a:schemeClr val="tx2">
                    <a:lumMod val="75000"/>
                  </a:schemeClr>
                </a:solidFill>
              </a:rPr>
              <a:t>le cadre législatif et réglementaire </a:t>
            </a:r>
          </a:p>
          <a:p>
            <a:pPr marL="0" lvl="0" indent="0">
              <a:spcAft>
                <a:spcPts val="500"/>
              </a:spcAft>
              <a:buNone/>
            </a:pPr>
            <a:r>
              <a:rPr lang="fr-FR" sz="1400" cap="small" dirty="0">
                <a:solidFill>
                  <a:schemeClr val="tx2">
                    <a:lumMod val="75000"/>
                  </a:schemeClr>
                </a:solidFill>
              </a:rPr>
              <a:t>des élections de 2022</a:t>
            </a:r>
          </a:p>
          <a:p>
            <a:pPr marL="0" indent="0">
              <a:buNone/>
            </a:pPr>
            <a:endParaRPr lang="fr-FR" sz="1400" cap="all" dirty="0">
              <a:solidFill>
                <a:schemeClr val="tx2"/>
              </a:solidFill>
              <a:effectLst>
                <a:outerShdw blurRad="38100" dist="38100" dir="2700000" algn="tl">
                  <a:srgbClr val="000000">
                    <a:alpha val="43137"/>
                  </a:srgbClr>
                </a:outerShdw>
              </a:effectLst>
            </a:endParaRPr>
          </a:p>
          <a:p>
            <a:pPr marL="0" indent="0">
              <a:buNone/>
            </a:pPr>
            <a:endParaRPr lang="fr-FR" sz="1400" cap="all" dirty="0">
              <a:solidFill>
                <a:schemeClr val="tx2">
                  <a:lumMod val="60000"/>
                  <a:lumOff val="40000"/>
                </a:schemeClr>
              </a:solidFill>
            </a:endParaRPr>
          </a:p>
          <a:p>
            <a:endParaRPr lang="fr-FR" dirty="0"/>
          </a:p>
        </p:txBody>
      </p:sp>
      <p:sp>
        <p:nvSpPr>
          <p:cNvPr id="8" name="Espace réservé du texte 7"/>
          <p:cNvSpPr txBox="1">
            <a:spLocks noGrp="1"/>
          </p:cNvSpPr>
          <p:nvPr>
            <p:ph sz="quarter" idx="14"/>
          </p:nvPr>
        </p:nvSpPr>
        <p:spPr>
          <a:xfrm>
            <a:off x="360000" y="952145"/>
            <a:ext cx="8424000" cy="4034438"/>
          </a:xfrm>
          <a:prstGeom prst="rect">
            <a:avLst/>
          </a:prstGeom>
          <a:noFill/>
        </p:spPr>
        <p:txBody>
          <a:bodyPr wrap="square" rtlCol="0">
            <a:spAutoFit/>
          </a:bodyPr>
          <a:lstStyle/>
          <a:p>
            <a:r>
              <a:rPr lang="fr-FR" sz="1400" b="1" dirty="0" smtClean="0"/>
              <a:t>2.</a:t>
            </a:r>
            <a:r>
              <a:rPr lang="fr-FR" sz="1400" b="1" dirty="0" smtClean="0">
                <a:solidFill>
                  <a:schemeClr val="tx2">
                    <a:lumMod val="75000"/>
                  </a:schemeClr>
                </a:solidFill>
              </a:rPr>
              <a:t> </a:t>
            </a:r>
            <a:r>
              <a:rPr lang="fr-FR" sz="1400" b="1" dirty="0" smtClean="0"/>
              <a:t>Conditions </a:t>
            </a:r>
            <a:r>
              <a:rPr lang="fr-FR" sz="1400" b="1" dirty="0"/>
              <a:t>à remplir pour être électeur aux CSA </a:t>
            </a:r>
            <a:endParaRPr lang="fr-FR" sz="1400" b="1" dirty="0" smtClean="0"/>
          </a:p>
          <a:p>
            <a:endParaRPr lang="fr-FR" sz="1400" b="1" dirty="0" smtClean="0"/>
          </a:p>
          <a:p>
            <a:r>
              <a:rPr lang="fr-FR" i="1" dirty="0" smtClean="0"/>
              <a:t>Réf</a:t>
            </a:r>
            <a:r>
              <a:rPr lang="fr-FR" i="1" dirty="0"/>
              <a:t>. : article 29 décret 2020-1427 du 20 novembre 2020 relatif aux comités sociaux </a:t>
            </a:r>
            <a:r>
              <a:rPr lang="fr-FR" i="1" dirty="0" smtClean="0"/>
              <a:t>d’administration</a:t>
            </a:r>
            <a:endParaRPr lang="fr-FR" dirty="0"/>
          </a:p>
          <a:p>
            <a:r>
              <a:rPr lang="fr-FR" dirty="0"/>
              <a:t>I. - Sont électeurs pour la désignation des représentants du personnel au sein d'un comité social d'administration </a:t>
            </a:r>
            <a:r>
              <a:rPr lang="fr-FR" b="1" dirty="0">
                <a:solidFill>
                  <a:srgbClr val="FF0000"/>
                </a:solidFill>
              </a:rPr>
              <a:t>tous les agents exerçant leurs fonctions, dans le périmètre du ou des services au titre desquels le comité social compétent est institué</a:t>
            </a:r>
            <a:r>
              <a:rPr lang="fr-FR" dirty="0"/>
              <a:t>.</a:t>
            </a:r>
          </a:p>
          <a:p>
            <a:r>
              <a:rPr lang="fr-FR" dirty="0"/>
              <a:t>Ces agents doivent remplir, dans le périmètre du comité social d'administration, les conditions suivantes :</a:t>
            </a:r>
          </a:p>
          <a:p>
            <a:r>
              <a:rPr lang="fr-FR" dirty="0"/>
              <a:t>1° </a:t>
            </a:r>
            <a:r>
              <a:rPr lang="fr-FR" u="sng" dirty="0"/>
              <a:t>Lorsqu'ils ont la qualité de fonctionnaire titulaire</a:t>
            </a:r>
            <a:r>
              <a:rPr lang="fr-FR" dirty="0"/>
              <a:t>, </a:t>
            </a:r>
            <a:r>
              <a:rPr lang="fr-FR" b="1" dirty="0">
                <a:solidFill>
                  <a:srgbClr val="FF0000"/>
                </a:solidFill>
              </a:rPr>
              <a:t>être en position d'activité ou de congé parental ou être accueillis en détachement</a:t>
            </a:r>
            <a:r>
              <a:rPr lang="fr-FR" dirty="0"/>
              <a:t>, ou </a:t>
            </a:r>
            <a:r>
              <a:rPr lang="fr-FR" b="1" dirty="0">
                <a:solidFill>
                  <a:srgbClr val="FF0000"/>
                </a:solidFill>
              </a:rPr>
              <a:t>par voie d'affectation dans les conditions du </a:t>
            </a:r>
            <a:r>
              <a:rPr lang="fr-FR" b="1" dirty="0">
                <a:solidFill>
                  <a:srgbClr val="FF0000"/>
                </a:solidFill>
                <a:hlinkClick r:id="rId2"/>
              </a:rPr>
              <a:t>décret du 18 avril 2008 susvisé</a:t>
            </a:r>
            <a:r>
              <a:rPr lang="fr-FR" b="1" dirty="0">
                <a:solidFill>
                  <a:srgbClr val="FF0000"/>
                </a:solidFill>
              </a:rPr>
              <a:t>, ou de mise à disposition </a:t>
            </a:r>
            <a:r>
              <a:rPr lang="fr-FR" dirty="0"/>
              <a:t>;</a:t>
            </a:r>
          </a:p>
          <a:p>
            <a:endParaRPr lang="fr-FR" dirty="0"/>
          </a:p>
          <a:p>
            <a:r>
              <a:rPr lang="fr-FR" dirty="0"/>
              <a:t>2° </a:t>
            </a:r>
            <a:r>
              <a:rPr lang="fr-FR" u="sng" dirty="0"/>
              <a:t>Lorsqu'ils ont la qualité de fonctionnaire stagiaire</a:t>
            </a:r>
            <a:r>
              <a:rPr lang="fr-FR" dirty="0"/>
              <a:t>, être en </a:t>
            </a:r>
            <a:r>
              <a:rPr lang="fr-FR" b="1" dirty="0">
                <a:solidFill>
                  <a:srgbClr val="FF0000"/>
                </a:solidFill>
              </a:rPr>
              <a:t>position d'activité ou de congé parental</a:t>
            </a:r>
            <a:r>
              <a:rPr lang="fr-FR" dirty="0"/>
              <a:t>. Les élèves et les stagiaires en cours de scolarité ne sont pas électeurs ;</a:t>
            </a:r>
          </a:p>
          <a:p>
            <a:r>
              <a:rPr lang="fr-FR" dirty="0"/>
              <a:t/>
            </a:r>
            <a:br>
              <a:rPr lang="fr-FR" dirty="0"/>
            </a:br>
            <a:r>
              <a:rPr lang="fr-FR" dirty="0"/>
              <a:t>3° </a:t>
            </a:r>
            <a:r>
              <a:rPr lang="fr-FR" u="sng" dirty="0"/>
              <a:t>Lorsqu'ils sont agents contractuels de droit public ou de droit privé</a:t>
            </a:r>
            <a:r>
              <a:rPr lang="fr-FR" dirty="0"/>
              <a:t>, bénéficier d'un </a:t>
            </a:r>
            <a:r>
              <a:rPr lang="fr-FR" b="1" dirty="0">
                <a:solidFill>
                  <a:srgbClr val="FF0000"/>
                </a:solidFill>
              </a:rPr>
              <a:t>contrat à durée indéterminée </a:t>
            </a:r>
            <a:r>
              <a:rPr lang="fr-FR" dirty="0"/>
              <a:t>ou, </a:t>
            </a:r>
            <a:r>
              <a:rPr lang="fr-FR" b="1" dirty="0">
                <a:solidFill>
                  <a:srgbClr val="FF0000"/>
                </a:solidFill>
              </a:rPr>
              <a:t>depuis au moins deux mois, d'un contrat d'une durée minimale de six mois</a:t>
            </a:r>
            <a:r>
              <a:rPr lang="fr-FR" dirty="0"/>
              <a:t> ou d'un </a:t>
            </a:r>
            <a:r>
              <a:rPr lang="fr-FR" b="1" dirty="0">
                <a:solidFill>
                  <a:srgbClr val="FF0000"/>
                </a:solidFill>
              </a:rPr>
              <a:t>contrat reconduit successivement depuis au moins six mois</a:t>
            </a:r>
            <a:r>
              <a:rPr lang="fr-FR" dirty="0"/>
              <a:t>. En outre, ils doivent exercer leurs fonctions ou être en congé rémunéré ou en congé parental ;</a:t>
            </a:r>
          </a:p>
          <a:p>
            <a:r>
              <a:rPr lang="fr-FR" dirty="0"/>
              <a:t/>
            </a:r>
            <a:br>
              <a:rPr lang="fr-FR" dirty="0"/>
            </a:br>
            <a:r>
              <a:rPr lang="fr-FR" dirty="0"/>
              <a:t>4° Lorsqu'ils sont personnels à statut ouvrier, être en service effectif ou en congé parental ou bénéficier de toute forme de congé rémunéré ou être accueillis par voie de mise à disposition. Parmi cette catégorie d'agents, ceux effectuant le stage valant essai d'embauche ne sont pas électeurs</a:t>
            </a:r>
            <a:r>
              <a:rPr lang="fr-FR" dirty="0" smtClean="0"/>
              <a:t>.</a:t>
            </a:r>
          </a:p>
          <a:p>
            <a:endParaRPr lang="fr-FR" sz="1400" b="1" cap="all" dirty="0">
              <a:solidFill>
                <a:schemeClr val="tx2">
                  <a:lumMod val="60000"/>
                  <a:lumOff val="40000"/>
                </a:schemeClr>
              </a:solidFill>
            </a:endParaRPr>
          </a:p>
        </p:txBody>
      </p:sp>
      <p:pic>
        <p:nvPicPr>
          <p:cNvPr id="6" name="Imag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624" y="123478"/>
            <a:ext cx="467583" cy="399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0174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dirty="0" smtClean="0"/>
              <a:t>Elections professionnelles 2022</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18</a:t>
            </a:fld>
            <a:endParaRPr lang="fr-FR" dirty="0"/>
          </a:p>
        </p:txBody>
      </p:sp>
      <p:sp>
        <p:nvSpPr>
          <p:cNvPr id="7" name="Espace réservé du texte 6"/>
          <p:cNvSpPr>
            <a:spLocks noGrp="1"/>
          </p:cNvSpPr>
          <p:nvPr>
            <p:ph type="body" sz="quarter" idx="13"/>
          </p:nvPr>
        </p:nvSpPr>
        <p:spPr>
          <a:xfrm>
            <a:off x="2123728" y="123478"/>
            <a:ext cx="6660272" cy="576064"/>
          </a:xfrm>
        </p:spPr>
        <p:txBody>
          <a:bodyPr/>
          <a:lstStyle/>
          <a:p>
            <a:pPr marL="0" lvl="0" indent="0">
              <a:spcAft>
                <a:spcPts val="500"/>
              </a:spcAft>
              <a:buNone/>
            </a:pPr>
            <a:r>
              <a:rPr lang="fr-FR" sz="1400" cap="small" dirty="0">
                <a:solidFill>
                  <a:schemeClr val="tx2">
                    <a:lumMod val="75000"/>
                  </a:schemeClr>
                </a:solidFill>
              </a:rPr>
              <a:t>le cadre législatif et réglementaire </a:t>
            </a:r>
          </a:p>
          <a:p>
            <a:pPr marL="0" lvl="0" indent="0">
              <a:spcAft>
                <a:spcPts val="500"/>
              </a:spcAft>
              <a:buNone/>
            </a:pPr>
            <a:r>
              <a:rPr lang="fr-FR" sz="1400" cap="small" dirty="0">
                <a:solidFill>
                  <a:schemeClr val="tx2">
                    <a:lumMod val="75000"/>
                  </a:schemeClr>
                </a:solidFill>
              </a:rPr>
              <a:t>des élections de 2022</a:t>
            </a:r>
          </a:p>
          <a:p>
            <a:pPr marL="0" indent="0">
              <a:buNone/>
            </a:pPr>
            <a:endParaRPr lang="fr-FR" sz="1400" cap="all" dirty="0">
              <a:solidFill>
                <a:schemeClr val="tx2"/>
              </a:solidFill>
              <a:effectLst>
                <a:outerShdw blurRad="38100" dist="38100" dir="2700000" algn="tl">
                  <a:srgbClr val="000000">
                    <a:alpha val="43137"/>
                  </a:srgbClr>
                </a:outerShdw>
              </a:effectLst>
            </a:endParaRPr>
          </a:p>
          <a:p>
            <a:pPr marL="0" indent="0">
              <a:buNone/>
            </a:pPr>
            <a:endParaRPr lang="fr-FR" sz="1400" cap="all" dirty="0">
              <a:solidFill>
                <a:schemeClr val="tx2">
                  <a:lumMod val="60000"/>
                  <a:lumOff val="40000"/>
                </a:schemeClr>
              </a:solidFill>
            </a:endParaRPr>
          </a:p>
          <a:p>
            <a:endParaRPr lang="fr-FR" dirty="0"/>
          </a:p>
        </p:txBody>
      </p:sp>
      <p:sp>
        <p:nvSpPr>
          <p:cNvPr id="8" name="Espace réservé du texte 7"/>
          <p:cNvSpPr txBox="1">
            <a:spLocks noGrp="1"/>
          </p:cNvSpPr>
          <p:nvPr>
            <p:ph sz="quarter" idx="14"/>
          </p:nvPr>
        </p:nvSpPr>
        <p:spPr>
          <a:xfrm>
            <a:off x="360000" y="1203598"/>
            <a:ext cx="8424000" cy="3270126"/>
          </a:xfrm>
          <a:prstGeom prst="rect">
            <a:avLst/>
          </a:prstGeom>
          <a:noFill/>
        </p:spPr>
        <p:txBody>
          <a:bodyPr wrap="square" rtlCol="0">
            <a:spAutoFit/>
          </a:bodyPr>
          <a:lstStyle/>
          <a:p>
            <a:pPr lvl="0"/>
            <a:r>
              <a:rPr lang="fr-FR" sz="1400" b="1" dirty="0">
                <a:solidFill>
                  <a:srgbClr val="000000"/>
                </a:solidFill>
              </a:rPr>
              <a:t>3.</a:t>
            </a:r>
            <a:r>
              <a:rPr lang="fr-FR" sz="1400" b="1" dirty="0">
                <a:solidFill>
                  <a:srgbClr val="000091">
                    <a:lumMod val="75000"/>
                  </a:srgbClr>
                </a:solidFill>
              </a:rPr>
              <a:t> </a:t>
            </a:r>
            <a:r>
              <a:rPr lang="fr-FR" sz="1400" b="1" dirty="0">
                <a:solidFill>
                  <a:srgbClr val="000000"/>
                </a:solidFill>
              </a:rPr>
              <a:t>Conditions à remplir pour être électeur aux CSA </a:t>
            </a:r>
          </a:p>
          <a:p>
            <a:r>
              <a:rPr lang="fr-FR" i="1" dirty="0" smtClean="0"/>
              <a:t>Réf</a:t>
            </a:r>
            <a:r>
              <a:rPr lang="fr-FR" i="1" dirty="0"/>
              <a:t>. : article 29 décret 2020-1427 du 20 novembre 2020 relatif aux comités sociaux d’administration</a:t>
            </a:r>
          </a:p>
          <a:p>
            <a:r>
              <a:rPr lang="fr-FR" dirty="0"/>
              <a:t/>
            </a:r>
            <a:br>
              <a:rPr lang="fr-FR" dirty="0"/>
            </a:br>
            <a:r>
              <a:rPr lang="fr-FR" dirty="0"/>
              <a:t>II. - Par dérogation aux dispositions du premier alinéa du I, </a:t>
            </a:r>
            <a:r>
              <a:rPr lang="fr-FR" u="sng" dirty="0"/>
              <a:t>lorsqu'un agent exerce ses fonctions dans un service sous autorité conjointe de plusieurs ministres</a:t>
            </a:r>
            <a:r>
              <a:rPr lang="fr-FR" dirty="0"/>
              <a:t>, il est </a:t>
            </a:r>
            <a:r>
              <a:rPr lang="fr-FR" b="1" dirty="0">
                <a:solidFill>
                  <a:srgbClr val="FF0000"/>
                </a:solidFill>
              </a:rPr>
              <a:t>électeur au comité social d'administration de proximité et au comité social d'administration ministériel du département ministériel en charge de sa gestion.</a:t>
            </a:r>
          </a:p>
          <a:p>
            <a:r>
              <a:rPr lang="fr-FR" b="1" dirty="0">
                <a:solidFill>
                  <a:srgbClr val="FF0000"/>
                </a:solidFill>
              </a:rPr>
              <a:t/>
            </a:r>
            <a:br>
              <a:rPr lang="fr-FR" b="1" dirty="0">
                <a:solidFill>
                  <a:srgbClr val="FF0000"/>
                </a:solidFill>
              </a:rPr>
            </a:br>
            <a:r>
              <a:rPr lang="fr-FR" u="sng" dirty="0"/>
              <a:t>Les agents affectés ou mis à disposition dans un service placé sous l'autorité d'un ministre autre que celui en charge de leur gestion </a:t>
            </a:r>
            <a:r>
              <a:rPr lang="fr-FR" dirty="0"/>
              <a:t>sont </a:t>
            </a:r>
            <a:r>
              <a:rPr lang="fr-FR" b="1" dirty="0">
                <a:solidFill>
                  <a:srgbClr val="FF0000"/>
                </a:solidFill>
              </a:rPr>
              <a:t>électeurs au seul comité social d'administration ministériel du département ministériel assurant leur gestion ainsi qu'au comité social d'administration de proximité du service dans lequel ils exercent leurs fonctions.</a:t>
            </a:r>
          </a:p>
          <a:p>
            <a:r>
              <a:rPr lang="fr-FR" dirty="0"/>
              <a:t/>
            </a:r>
            <a:br>
              <a:rPr lang="fr-FR" dirty="0"/>
            </a:br>
            <a:r>
              <a:rPr lang="fr-FR" u="sng" dirty="0"/>
              <a:t>Les agents relevant d'un corps propre à un établissement public administratif affectés ou mis à disposition dans un établissement public administratif autre que celui en charge de leur gestion ou dans un département ministériel </a:t>
            </a:r>
            <a:r>
              <a:rPr lang="fr-FR" dirty="0"/>
              <a:t>sont </a:t>
            </a:r>
            <a:r>
              <a:rPr lang="fr-FR" b="1" dirty="0">
                <a:solidFill>
                  <a:srgbClr val="FF0000"/>
                </a:solidFill>
              </a:rPr>
              <a:t>électeurs au comité social d'administration de proximité de l'établissement assurant leur gestion ainsi qu'au comité social d'administration de proximité de l'établissement ou du service dans lequel ils exercent leurs fonctions.</a:t>
            </a:r>
          </a:p>
          <a:p>
            <a:endParaRPr lang="fr-FR" dirty="0" smtClean="0"/>
          </a:p>
          <a:p>
            <a:endParaRPr lang="fr-FR" sz="1400" b="1" cap="all" dirty="0">
              <a:solidFill>
                <a:schemeClr val="tx2">
                  <a:lumMod val="60000"/>
                  <a:lumOff val="40000"/>
                </a:schemeClr>
              </a:solidFill>
            </a:endParaRPr>
          </a:p>
        </p:txBody>
      </p:sp>
      <p:pic>
        <p:nvPicPr>
          <p:cNvPr id="6" name="Imag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23478"/>
            <a:ext cx="467583" cy="399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05730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dirty="0" smtClean="0"/>
              <a:t>Elections professionnelles 2022</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19</a:t>
            </a:fld>
            <a:endParaRPr lang="fr-FR" dirty="0"/>
          </a:p>
        </p:txBody>
      </p:sp>
      <p:sp>
        <p:nvSpPr>
          <p:cNvPr id="7" name="Espace réservé du texte 6"/>
          <p:cNvSpPr>
            <a:spLocks noGrp="1"/>
          </p:cNvSpPr>
          <p:nvPr>
            <p:ph type="body" sz="quarter" idx="13"/>
          </p:nvPr>
        </p:nvSpPr>
        <p:spPr>
          <a:xfrm>
            <a:off x="2123728" y="180000"/>
            <a:ext cx="6660272" cy="663558"/>
          </a:xfrm>
        </p:spPr>
        <p:txBody>
          <a:bodyPr/>
          <a:lstStyle/>
          <a:p>
            <a:pPr marL="0" lvl="0" indent="0">
              <a:spcAft>
                <a:spcPts val="500"/>
              </a:spcAft>
              <a:buNone/>
            </a:pPr>
            <a:r>
              <a:rPr lang="fr-FR" sz="1400" cap="small" dirty="0">
                <a:solidFill>
                  <a:schemeClr val="tx2">
                    <a:lumMod val="75000"/>
                  </a:schemeClr>
                </a:solidFill>
              </a:rPr>
              <a:t>le cadre législatif et réglementaire </a:t>
            </a:r>
          </a:p>
          <a:p>
            <a:pPr marL="0" lvl="0" indent="0">
              <a:spcAft>
                <a:spcPts val="500"/>
              </a:spcAft>
              <a:buNone/>
            </a:pPr>
            <a:r>
              <a:rPr lang="fr-FR" sz="1400" cap="small" dirty="0">
                <a:solidFill>
                  <a:schemeClr val="tx2">
                    <a:lumMod val="75000"/>
                  </a:schemeClr>
                </a:solidFill>
              </a:rPr>
              <a:t>des élections de 2022</a:t>
            </a:r>
          </a:p>
          <a:p>
            <a:pPr marL="0" indent="0">
              <a:buNone/>
            </a:pPr>
            <a:endParaRPr lang="fr-FR" sz="1400" cap="all" dirty="0">
              <a:solidFill>
                <a:schemeClr val="tx2"/>
              </a:solidFill>
              <a:effectLst>
                <a:outerShdw blurRad="38100" dist="38100" dir="2700000" algn="tl">
                  <a:srgbClr val="000000">
                    <a:alpha val="43137"/>
                  </a:srgbClr>
                </a:outerShdw>
              </a:effectLst>
            </a:endParaRPr>
          </a:p>
          <a:p>
            <a:pPr marL="0" indent="0">
              <a:buNone/>
            </a:pPr>
            <a:endParaRPr lang="fr-FR" sz="1400" cap="all" dirty="0">
              <a:solidFill>
                <a:schemeClr val="tx2">
                  <a:lumMod val="60000"/>
                  <a:lumOff val="40000"/>
                </a:schemeClr>
              </a:solidFill>
            </a:endParaRPr>
          </a:p>
          <a:p>
            <a:endParaRPr lang="fr-FR" dirty="0"/>
          </a:p>
        </p:txBody>
      </p:sp>
      <p:sp>
        <p:nvSpPr>
          <p:cNvPr id="8" name="Espace réservé du texte 7"/>
          <p:cNvSpPr txBox="1">
            <a:spLocks noGrp="1"/>
          </p:cNvSpPr>
          <p:nvPr>
            <p:ph sz="quarter" idx="14"/>
          </p:nvPr>
        </p:nvSpPr>
        <p:spPr>
          <a:xfrm>
            <a:off x="348128" y="1309494"/>
            <a:ext cx="8424000" cy="2872581"/>
          </a:xfrm>
          <a:prstGeom prst="rect">
            <a:avLst/>
          </a:prstGeom>
          <a:noFill/>
        </p:spPr>
        <p:txBody>
          <a:bodyPr wrap="square" rtlCol="0">
            <a:spAutoFit/>
          </a:bodyPr>
          <a:lstStyle/>
          <a:p>
            <a:pPr lvl="0"/>
            <a:r>
              <a:rPr lang="fr-FR" sz="1400" b="1" dirty="0" smtClean="0">
                <a:solidFill>
                  <a:srgbClr val="000000"/>
                </a:solidFill>
              </a:rPr>
              <a:t>4.</a:t>
            </a:r>
            <a:r>
              <a:rPr lang="fr-FR" sz="1400" b="1" dirty="0" smtClean="0">
                <a:solidFill>
                  <a:srgbClr val="000091">
                    <a:lumMod val="75000"/>
                  </a:srgbClr>
                </a:solidFill>
              </a:rPr>
              <a:t> </a:t>
            </a:r>
            <a:r>
              <a:rPr lang="fr-FR" sz="1400" b="1" dirty="0">
                <a:solidFill>
                  <a:srgbClr val="000000"/>
                </a:solidFill>
              </a:rPr>
              <a:t>Conditions à remplir pour être électeur aux CSA </a:t>
            </a:r>
            <a:endParaRPr lang="fr-FR" sz="1400" b="1" dirty="0" smtClean="0">
              <a:solidFill>
                <a:srgbClr val="000000"/>
              </a:solidFill>
            </a:endParaRPr>
          </a:p>
          <a:p>
            <a:pPr lvl="0"/>
            <a:endParaRPr lang="fr-FR" sz="1400" b="1" dirty="0">
              <a:solidFill>
                <a:srgbClr val="000000"/>
              </a:solidFill>
            </a:endParaRPr>
          </a:p>
          <a:p>
            <a:r>
              <a:rPr lang="fr-FR" i="1" dirty="0" smtClean="0"/>
              <a:t>Réf. : article 29 décret 2020-1427 du 20 novembre 2020 relatif aux comités sociaux d’administration</a:t>
            </a:r>
          </a:p>
          <a:p>
            <a:endParaRPr lang="fr-FR" dirty="0" smtClean="0"/>
          </a:p>
          <a:p>
            <a:r>
              <a:rPr lang="fr-FR" dirty="0" smtClean="0"/>
              <a:t>III</a:t>
            </a:r>
            <a:r>
              <a:rPr lang="fr-FR" dirty="0"/>
              <a:t>. - </a:t>
            </a:r>
            <a:r>
              <a:rPr lang="fr-FR" u="sng" dirty="0"/>
              <a:t>Les agents mis à disposition ou détachés auprès d'un groupement d'intérêt public </a:t>
            </a:r>
            <a:r>
              <a:rPr lang="fr-FR" dirty="0"/>
              <a:t>ou d'une autorité publique indépendante sont </a:t>
            </a:r>
            <a:r>
              <a:rPr lang="fr-FR" b="1" dirty="0">
                <a:solidFill>
                  <a:srgbClr val="FF0000"/>
                </a:solidFill>
              </a:rPr>
              <a:t>électeurs au comité social d'administration ministériel du département ministériel assurant leur gestion.</a:t>
            </a:r>
          </a:p>
          <a:p>
            <a:r>
              <a:rPr lang="fr-FR" dirty="0"/>
              <a:t/>
            </a:r>
            <a:br>
              <a:rPr lang="fr-FR" dirty="0"/>
            </a:br>
            <a:r>
              <a:rPr lang="fr-FR" dirty="0"/>
              <a:t>IV. - </a:t>
            </a:r>
            <a:r>
              <a:rPr lang="fr-FR" u="sng" dirty="0"/>
              <a:t>Lorsqu'un comité social d'administration ministériel reçoit compétence, conformément au 1° de l'article 53, pour examiner les questions communes à tout ou partie des établissements publics de l'Etat relevant du département ministériel </a:t>
            </a:r>
            <a:r>
              <a:rPr lang="fr-FR" dirty="0"/>
              <a:t>ou, par arrêté conjoint des ministres intéressés, de plusieurs départements ministériels, ou conformément au 2° du même article pour examiner les questions propres à un ou plusieurs établissements publics de l'Etat en cas d'insuffisance des effectifs en leur sein, </a:t>
            </a:r>
            <a:r>
              <a:rPr lang="fr-FR" b="1" dirty="0">
                <a:solidFill>
                  <a:srgbClr val="FF0000"/>
                </a:solidFill>
              </a:rPr>
              <a:t>les agents affectés dans ces établissements sont électeurs à ce comité.</a:t>
            </a:r>
          </a:p>
          <a:p>
            <a:endParaRPr lang="fr-FR" dirty="0" smtClean="0"/>
          </a:p>
          <a:p>
            <a:endParaRPr lang="fr-FR" sz="1400" b="1" cap="all" dirty="0">
              <a:solidFill>
                <a:schemeClr val="tx2">
                  <a:lumMod val="60000"/>
                  <a:lumOff val="40000"/>
                </a:schemeClr>
              </a:solidFill>
            </a:endParaRPr>
          </a:p>
        </p:txBody>
      </p:sp>
      <p:pic>
        <p:nvPicPr>
          <p:cNvPr id="6" name="Imag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23478"/>
            <a:ext cx="467583" cy="399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06496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9998" y="411510"/>
            <a:ext cx="8424000" cy="308490"/>
          </a:xfrm>
        </p:spPr>
        <p:txBody>
          <a:bodyPr/>
          <a:lstStyle/>
          <a:p>
            <a:pPr algn="ctr"/>
            <a:r>
              <a:rPr lang="fr-FR" sz="2000" dirty="0"/>
              <a:t/>
            </a:r>
            <a:br>
              <a:rPr lang="fr-FR" sz="2000" dirty="0"/>
            </a:br>
            <a:endParaRPr lang="fr-FR" sz="2000" dirty="0">
              <a:solidFill>
                <a:schemeClr val="tx2">
                  <a:lumMod val="75000"/>
                </a:schemeClr>
              </a:solidFill>
            </a:endParaRPr>
          </a:p>
        </p:txBody>
      </p:sp>
      <p:sp>
        <p:nvSpPr>
          <p:cNvPr id="4" name="Espace réservé du pied de page 3"/>
          <p:cNvSpPr>
            <a:spLocks noGrp="1"/>
          </p:cNvSpPr>
          <p:nvPr>
            <p:ph type="ftr" sz="quarter" idx="11"/>
          </p:nvPr>
        </p:nvSpPr>
        <p:spPr/>
        <p:txBody>
          <a:bodyPr/>
          <a:lstStyle/>
          <a:p>
            <a:r>
              <a:rPr lang="fr-FR" dirty="0" smtClean="0"/>
              <a:t> </a:t>
            </a:r>
            <a:r>
              <a:rPr lang="fr-FR" dirty="0"/>
              <a:t>Elections professionnelles </a:t>
            </a:r>
            <a:r>
              <a:rPr lang="fr-FR" dirty="0" smtClean="0"/>
              <a:t>2022</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2</a:t>
            </a:fld>
            <a:endParaRPr lang="fr-FR" dirty="0"/>
          </a:p>
        </p:txBody>
      </p:sp>
      <p:sp>
        <p:nvSpPr>
          <p:cNvPr id="6" name="Espace réservé du contenu 5"/>
          <p:cNvSpPr>
            <a:spLocks noGrp="1"/>
          </p:cNvSpPr>
          <p:nvPr>
            <p:ph sz="quarter" idx="14"/>
          </p:nvPr>
        </p:nvSpPr>
        <p:spPr>
          <a:xfrm>
            <a:off x="611560" y="771510"/>
            <a:ext cx="8179288" cy="3600440"/>
          </a:xfrm>
        </p:spPr>
        <p:txBody>
          <a:bodyPr/>
          <a:lstStyle/>
          <a:p>
            <a:pPr algn="ctr"/>
            <a:r>
              <a:rPr lang="fr-FR" sz="1400" b="1" dirty="0" smtClean="0">
                <a:solidFill>
                  <a:schemeClr val="tx2">
                    <a:lumMod val="75000"/>
                  </a:schemeClr>
                </a:solidFill>
                <a:effectLst>
                  <a:outerShdw blurRad="38100" dist="38100" dir="2700000" algn="tl">
                    <a:srgbClr val="000000">
                      <a:alpha val="43137"/>
                    </a:srgbClr>
                  </a:outerShdw>
                </a:effectLst>
              </a:rPr>
              <a:t>Introduction</a:t>
            </a:r>
            <a:r>
              <a:rPr lang="fr-FR" sz="1400" dirty="0" smtClean="0"/>
              <a:t> </a:t>
            </a:r>
          </a:p>
          <a:p>
            <a:endParaRPr lang="fr-FR" sz="1400" dirty="0"/>
          </a:p>
          <a:p>
            <a:r>
              <a:rPr lang="fr-FR" sz="1400" dirty="0" smtClean="0"/>
              <a:t>Les élections professionnelles auront lieu le </a:t>
            </a:r>
            <a:r>
              <a:rPr lang="fr-FR" sz="1400" b="1" dirty="0" smtClean="0">
                <a:solidFill>
                  <a:schemeClr val="tx2">
                    <a:lumMod val="75000"/>
                  </a:schemeClr>
                </a:solidFill>
              </a:rPr>
              <a:t>jeudi 8 décembre 2022 </a:t>
            </a:r>
            <a:r>
              <a:rPr lang="fr-FR" sz="1400" dirty="0" smtClean="0"/>
              <a:t>et le vote électronique sera ouvert à partir du jeudi 1</a:t>
            </a:r>
            <a:r>
              <a:rPr lang="fr-FR" sz="1400" baseline="30000" dirty="0" smtClean="0"/>
              <a:t>er</a:t>
            </a:r>
            <a:r>
              <a:rPr lang="fr-FR" sz="1400" dirty="0" smtClean="0"/>
              <a:t> décembre.</a:t>
            </a:r>
          </a:p>
          <a:p>
            <a:endParaRPr lang="fr-FR" sz="1400" dirty="0"/>
          </a:p>
          <a:p>
            <a:r>
              <a:rPr lang="fr-FR" sz="1400" dirty="0" smtClean="0"/>
              <a:t>Ces élections seront les quatrièmes à se dérouler au moyen du vote électronique, après celles de 2011, 2014 et 2018.</a:t>
            </a:r>
          </a:p>
          <a:p>
            <a:endParaRPr lang="fr-FR" sz="1400" dirty="0"/>
          </a:p>
          <a:p>
            <a:r>
              <a:rPr lang="fr-FR" sz="1400" dirty="0" smtClean="0"/>
              <a:t>Pour la première fois en 2022, les élections au CSA du MESRI auront également lieu au moyen du vote électronique.</a:t>
            </a:r>
          </a:p>
          <a:p>
            <a:endParaRPr lang="fr-FR" sz="1400" dirty="0"/>
          </a:p>
          <a:p>
            <a:r>
              <a:rPr lang="fr-FR" sz="1400" dirty="0" smtClean="0"/>
              <a:t>Les élections de 2022 seront marquées par la mise en place des instances issues de la loi de transformation de la fonction publique du 6 août 2019 : les comités sociaux d’administration remplacent les comités techniques et les CHSCT. Les CAP, qui perdent leurs compétences collectives, sont désormais structurées non plus autour du corps-grade mais autour de la catégorie statutaire, sauf cas particuliers.</a:t>
            </a:r>
          </a:p>
          <a:p>
            <a:pPr marL="400050" indent="-400050">
              <a:buAutoNum type="romanLcPeriod" startAt="5"/>
            </a:pPr>
            <a:endParaRPr lang="fr-FR" sz="1400" b="1" cap="all" dirty="0" smtClean="0">
              <a:solidFill>
                <a:schemeClr val="tx2">
                  <a:lumMod val="60000"/>
                  <a:lumOff val="40000"/>
                </a:schemeClr>
              </a:solidFill>
            </a:endParaRPr>
          </a:p>
          <a:p>
            <a:endParaRPr lang="fr-FR" sz="1400" b="1" cap="all" dirty="0">
              <a:solidFill>
                <a:schemeClr val="tx2">
                  <a:lumMod val="60000"/>
                  <a:lumOff val="40000"/>
                </a:schemeClr>
              </a:solidFill>
            </a:endParaRPr>
          </a:p>
          <a:p>
            <a:endParaRPr lang="fr-FR" sz="1400" dirty="0" smtClean="0"/>
          </a:p>
        </p:txBody>
      </p:sp>
      <p:pic>
        <p:nvPicPr>
          <p:cNvPr id="7" name="Imag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160258"/>
            <a:ext cx="360039" cy="399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14700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dirty="0" smtClean="0"/>
              <a:t>Elections professionnelles 2022</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20</a:t>
            </a:fld>
            <a:endParaRPr lang="fr-FR" dirty="0"/>
          </a:p>
        </p:txBody>
      </p:sp>
      <p:sp>
        <p:nvSpPr>
          <p:cNvPr id="7" name="Espace réservé du texte 6"/>
          <p:cNvSpPr>
            <a:spLocks noGrp="1"/>
          </p:cNvSpPr>
          <p:nvPr>
            <p:ph type="body" sz="quarter" idx="13"/>
          </p:nvPr>
        </p:nvSpPr>
        <p:spPr>
          <a:xfrm>
            <a:off x="2123728" y="180000"/>
            <a:ext cx="6660272" cy="591550"/>
          </a:xfrm>
        </p:spPr>
        <p:txBody>
          <a:bodyPr/>
          <a:lstStyle/>
          <a:p>
            <a:pPr marL="0" lvl="0" indent="0">
              <a:spcAft>
                <a:spcPts val="500"/>
              </a:spcAft>
              <a:buNone/>
            </a:pPr>
            <a:r>
              <a:rPr lang="fr-FR" sz="1400" cap="small" dirty="0">
                <a:solidFill>
                  <a:schemeClr val="tx2">
                    <a:lumMod val="75000"/>
                  </a:schemeClr>
                </a:solidFill>
              </a:rPr>
              <a:t>le cadre législatif et réglementaire </a:t>
            </a:r>
          </a:p>
          <a:p>
            <a:pPr marL="0" lvl="0" indent="0">
              <a:spcAft>
                <a:spcPts val="500"/>
              </a:spcAft>
              <a:buNone/>
            </a:pPr>
            <a:r>
              <a:rPr lang="fr-FR" sz="1400" cap="small" dirty="0">
                <a:solidFill>
                  <a:schemeClr val="tx2">
                    <a:lumMod val="75000"/>
                  </a:schemeClr>
                </a:solidFill>
              </a:rPr>
              <a:t>des élections de 2022</a:t>
            </a:r>
          </a:p>
          <a:p>
            <a:pPr marL="0" indent="0">
              <a:buNone/>
            </a:pPr>
            <a:endParaRPr lang="fr-FR" sz="1400" cap="all" dirty="0">
              <a:solidFill>
                <a:schemeClr val="tx2"/>
              </a:solidFill>
              <a:effectLst>
                <a:outerShdw blurRad="38100" dist="38100" dir="2700000" algn="tl">
                  <a:srgbClr val="000000">
                    <a:alpha val="43137"/>
                  </a:srgbClr>
                </a:outerShdw>
              </a:effectLst>
            </a:endParaRPr>
          </a:p>
          <a:p>
            <a:pPr marL="0" indent="0">
              <a:buNone/>
            </a:pPr>
            <a:endParaRPr lang="fr-FR" sz="1400" cap="all" dirty="0">
              <a:solidFill>
                <a:schemeClr val="tx2">
                  <a:lumMod val="60000"/>
                  <a:lumOff val="40000"/>
                </a:schemeClr>
              </a:solidFill>
            </a:endParaRPr>
          </a:p>
          <a:p>
            <a:endParaRPr lang="fr-FR" dirty="0"/>
          </a:p>
        </p:txBody>
      </p:sp>
      <p:sp>
        <p:nvSpPr>
          <p:cNvPr id="8" name="Espace réservé du texte 7"/>
          <p:cNvSpPr txBox="1">
            <a:spLocks noGrp="1"/>
          </p:cNvSpPr>
          <p:nvPr>
            <p:ph sz="quarter" idx="14"/>
          </p:nvPr>
        </p:nvSpPr>
        <p:spPr>
          <a:xfrm>
            <a:off x="360000" y="1059582"/>
            <a:ext cx="8424000" cy="2836674"/>
          </a:xfrm>
          <a:prstGeom prst="rect">
            <a:avLst/>
          </a:prstGeom>
          <a:noFill/>
        </p:spPr>
        <p:txBody>
          <a:bodyPr wrap="square" rtlCol="0">
            <a:spAutoFit/>
          </a:bodyPr>
          <a:lstStyle/>
          <a:p>
            <a:r>
              <a:rPr lang="fr-FR" sz="1400" b="1" dirty="0" smtClean="0"/>
              <a:t>5. Conditions à remplir pour être électeur aux CAP</a:t>
            </a:r>
            <a:r>
              <a:rPr lang="fr-FR" sz="1800" b="1" dirty="0" smtClean="0"/>
              <a:t/>
            </a:r>
            <a:br>
              <a:rPr lang="fr-FR" sz="1800" b="1" dirty="0" smtClean="0"/>
            </a:br>
            <a:r>
              <a:rPr lang="fr-FR" sz="1800" b="1" dirty="0" smtClean="0"/>
              <a:t>     </a:t>
            </a:r>
            <a:r>
              <a:rPr lang="fr-FR" i="1" dirty="0" smtClean="0"/>
              <a:t>Réf</a:t>
            </a:r>
            <a:r>
              <a:rPr lang="fr-FR" i="1" dirty="0"/>
              <a:t>. : article 12 décret 82-451 du 28 mai 1982 relatif aux commissions administratives paritaires</a:t>
            </a:r>
          </a:p>
          <a:p>
            <a:pPr marL="342900" indent="-342900">
              <a:buAutoNum type="arabicPeriod"/>
            </a:pPr>
            <a:endParaRPr lang="fr-FR" i="1" dirty="0" smtClean="0"/>
          </a:p>
          <a:p>
            <a:r>
              <a:rPr lang="fr-FR" u="sng" dirty="0" smtClean="0"/>
              <a:t>Sont </a:t>
            </a:r>
            <a:r>
              <a:rPr lang="fr-FR" u="sng" dirty="0"/>
              <a:t>électeurs, au titre d'une commission administrative paritaire déterminée</a:t>
            </a:r>
            <a:r>
              <a:rPr lang="fr-FR" dirty="0"/>
              <a:t>, les fonctionnaires en </a:t>
            </a:r>
            <a:r>
              <a:rPr lang="fr-FR" b="1" dirty="0">
                <a:solidFill>
                  <a:schemeClr val="bg2"/>
                </a:solidFill>
              </a:rPr>
              <a:t>position d'activité ou en position de congé parental appartenant à un corps relevant de cette commission.</a:t>
            </a:r>
            <a:br>
              <a:rPr lang="fr-FR" b="1" dirty="0">
                <a:solidFill>
                  <a:schemeClr val="bg2"/>
                </a:solidFill>
              </a:rPr>
            </a:br>
            <a:r>
              <a:rPr lang="fr-FR" dirty="0"/>
              <a:t/>
            </a:r>
            <a:br>
              <a:rPr lang="fr-FR" dirty="0"/>
            </a:br>
            <a:r>
              <a:rPr lang="fr-FR" u="sng" dirty="0"/>
              <a:t>Un fonctionnaire en position de détachement </a:t>
            </a:r>
            <a:r>
              <a:rPr lang="fr-FR" dirty="0"/>
              <a:t>est électeur </a:t>
            </a:r>
            <a:r>
              <a:rPr lang="fr-FR" b="1" dirty="0">
                <a:solidFill>
                  <a:schemeClr val="bg2"/>
                </a:solidFill>
              </a:rPr>
              <a:t>à la fois au titre de son corps d'origine et du corps dans lequel il est détaché</a:t>
            </a:r>
            <a:r>
              <a:rPr lang="fr-FR" dirty="0"/>
              <a:t>.</a:t>
            </a:r>
            <a:br>
              <a:rPr lang="fr-FR" dirty="0"/>
            </a:br>
            <a:r>
              <a:rPr lang="fr-FR" dirty="0"/>
              <a:t/>
            </a:r>
            <a:br>
              <a:rPr lang="fr-FR" dirty="0"/>
            </a:br>
            <a:r>
              <a:rPr lang="fr-FR" dirty="0"/>
              <a:t>Dans le cas où une commission est placée auprès d'un chef de service déconcentré ou lorsque les membres d'un même corps sont représentés au sein de commissions différentes, un arrêté conjoint du ou des ministres intéressés et du ministre chargé de la fonction publique détermine, pour chacune d'entre elles, la composition du collège électoral.</a:t>
            </a:r>
          </a:p>
          <a:p>
            <a:endParaRPr lang="fr-FR" dirty="0" smtClean="0"/>
          </a:p>
          <a:p>
            <a:endParaRPr lang="fr-FR" dirty="0" smtClean="0"/>
          </a:p>
          <a:p>
            <a:endParaRPr lang="fr-FR" sz="1400" b="1" cap="all" dirty="0">
              <a:solidFill>
                <a:schemeClr val="tx2">
                  <a:lumMod val="60000"/>
                  <a:lumOff val="40000"/>
                </a:schemeClr>
              </a:solidFill>
            </a:endParaRPr>
          </a:p>
        </p:txBody>
      </p:sp>
      <p:pic>
        <p:nvPicPr>
          <p:cNvPr id="6" name="Imag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23478"/>
            <a:ext cx="467583" cy="399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15692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dirty="0" smtClean="0"/>
              <a:t>Elections professionnelles 2022</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21</a:t>
            </a:fld>
            <a:endParaRPr lang="fr-FR" dirty="0"/>
          </a:p>
        </p:txBody>
      </p:sp>
      <p:sp>
        <p:nvSpPr>
          <p:cNvPr id="7" name="Espace réservé du texte 6"/>
          <p:cNvSpPr>
            <a:spLocks noGrp="1"/>
          </p:cNvSpPr>
          <p:nvPr>
            <p:ph type="body" sz="quarter" idx="13"/>
          </p:nvPr>
        </p:nvSpPr>
        <p:spPr>
          <a:xfrm>
            <a:off x="2123728" y="179999"/>
            <a:ext cx="6660272" cy="562619"/>
          </a:xfrm>
        </p:spPr>
        <p:txBody>
          <a:bodyPr/>
          <a:lstStyle/>
          <a:p>
            <a:pPr marL="0" lvl="0" indent="0">
              <a:spcAft>
                <a:spcPts val="500"/>
              </a:spcAft>
              <a:buNone/>
            </a:pPr>
            <a:r>
              <a:rPr lang="fr-FR" sz="1400" cap="small" dirty="0">
                <a:solidFill>
                  <a:schemeClr val="tx2">
                    <a:lumMod val="75000"/>
                  </a:schemeClr>
                </a:solidFill>
              </a:rPr>
              <a:t>le cadre législatif et réglementaire </a:t>
            </a:r>
          </a:p>
          <a:p>
            <a:pPr marL="0" lvl="0" indent="0">
              <a:spcAft>
                <a:spcPts val="500"/>
              </a:spcAft>
              <a:buNone/>
            </a:pPr>
            <a:r>
              <a:rPr lang="fr-FR" sz="1400" cap="small" dirty="0">
                <a:solidFill>
                  <a:schemeClr val="tx2">
                    <a:lumMod val="75000"/>
                  </a:schemeClr>
                </a:solidFill>
              </a:rPr>
              <a:t>des élections de 2022</a:t>
            </a:r>
          </a:p>
          <a:p>
            <a:pPr marL="0" indent="0">
              <a:buNone/>
            </a:pPr>
            <a:endParaRPr lang="fr-FR" sz="1400" cap="all" dirty="0">
              <a:solidFill>
                <a:schemeClr val="tx2"/>
              </a:solidFill>
              <a:effectLst>
                <a:outerShdw blurRad="38100" dist="38100" dir="2700000" algn="tl">
                  <a:srgbClr val="000000">
                    <a:alpha val="43137"/>
                  </a:srgbClr>
                </a:outerShdw>
              </a:effectLst>
            </a:endParaRPr>
          </a:p>
          <a:p>
            <a:pPr marL="0" indent="0">
              <a:buNone/>
            </a:pPr>
            <a:endParaRPr lang="fr-FR" sz="1400" cap="all" dirty="0">
              <a:solidFill>
                <a:schemeClr val="tx2">
                  <a:lumMod val="60000"/>
                  <a:lumOff val="40000"/>
                </a:schemeClr>
              </a:solidFill>
            </a:endParaRPr>
          </a:p>
          <a:p>
            <a:endParaRPr lang="fr-FR" dirty="0"/>
          </a:p>
        </p:txBody>
      </p:sp>
      <p:sp>
        <p:nvSpPr>
          <p:cNvPr id="8" name="Espace réservé du texte 7"/>
          <p:cNvSpPr txBox="1">
            <a:spLocks noGrp="1"/>
          </p:cNvSpPr>
          <p:nvPr>
            <p:ph sz="quarter" idx="14"/>
          </p:nvPr>
        </p:nvSpPr>
        <p:spPr>
          <a:xfrm>
            <a:off x="360000" y="1052632"/>
            <a:ext cx="8424000" cy="3406061"/>
          </a:xfrm>
          <a:prstGeom prst="rect">
            <a:avLst/>
          </a:prstGeom>
          <a:noFill/>
        </p:spPr>
        <p:txBody>
          <a:bodyPr wrap="square" rtlCol="0">
            <a:spAutoFit/>
          </a:bodyPr>
          <a:lstStyle/>
          <a:p>
            <a:r>
              <a:rPr lang="fr-FR" sz="1400" b="1" dirty="0" smtClean="0"/>
              <a:t>6. Conditions à remplir pour être électeur aux CCP</a:t>
            </a:r>
            <a:r>
              <a:rPr lang="fr-FR" sz="1800" b="1" dirty="0" smtClean="0"/>
              <a:t/>
            </a:r>
            <a:br>
              <a:rPr lang="fr-FR" sz="1800" b="1" dirty="0" smtClean="0"/>
            </a:br>
            <a:r>
              <a:rPr lang="fr-FR" sz="1800" b="1" dirty="0" smtClean="0"/>
              <a:t>     </a:t>
            </a:r>
            <a:r>
              <a:rPr lang="fr-FR" sz="900" i="1" dirty="0" smtClean="0"/>
              <a:t>Réf</a:t>
            </a:r>
            <a:r>
              <a:rPr lang="fr-FR" sz="900" i="1" dirty="0"/>
              <a:t>. : article </a:t>
            </a:r>
            <a:r>
              <a:rPr lang="fr-FR" sz="900" i="1" dirty="0" smtClean="0"/>
              <a:t>7 arrêté ministériel du 27 juin 2011 instituant des commissions consultatives paritaires compétentes à l’égard de certains agents contractuels exerçant leurs fonctions au sein du ministère chargé de l’éducation nationale</a:t>
            </a:r>
            <a:endParaRPr lang="fr-FR" sz="900" i="1" dirty="0"/>
          </a:p>
          <a:p>
            <a:endParaRPr lang="fr-FR" dirty="0" smtClean="0"/>
          </a:p>
          <a:p>
            <a:r>
              <a:rPr lang="fr-FR" dirty="0" smtClean="0"/>
              <a:t>Sont </a:t>
            </a:r>
            <a:r>
              <a:rPr lang="fr-FR" dirty="0"/>
              <a:t>électeurs, pour chaque commission consultative paritaire, les agents contractuels exerçant les fonctions au titre desquelles la commission a été instituée et remplissant les conditions suivantes </a:t>
            </a:r>
            <a:r>
              <a:rPr lang="fr-FR" dirty="0" smtClean="0"/>
              <a:t>:</a:t>
            </a:r>
          </a:p>
          <a:p>
            <a:r>
              <a:rPr lang="fr-FR" dirty="0"/>
              <a:t/>
            </a:r>
            <a:br>
              <a:rPr lang="fr-FR" dirty="0"/>
            </a:br>
            <a:r>
              <a:rPr lang="fr-FR" dirty="0"/>
              <a:t>1° Justifier d'un contrat à durée indéterminée ou d'un contrat d'une durée minimale de six mois ou d'un contrat reconduit successivement depuis au moins six mois, en cours à la date du scrutin, dans les écoles publiques, les établissements ou les services situés dans le ressort territorial de la commission </a:t>
            </a:r>
            <a:r>
              <a:rPr lang="fr-FR" dirty="0" smtClean="0"/>
              <a:t>;</a:t>
            </a:r>
          </a:p>
          <a:p>
            <a:r>
              <a:rPr lang="fr-FR" dirty="0" smtClean="0"/>
              <a:t>2</a:t>
            </a:r>
            <a:r>
              <a:rPr lang="fr-FR" dirty="0"/>
              <a:t>° Etre en fonctions depuis au moins deux mois à la date du scrutin, à l'exception des agents en contrat à durée indéterminée </a:t>
            </a:r>
            <a:r>
              <a:rPr lang="fr-FR" dirty="0" smtClean="0"/>
              <a:t>;</a:t>
            </a:r>
          </a:p>
          <a:p>
            <a:r>
              <a:rPr lang="fr-FR" dirty="0"/>
              <a:t/>
            </a:r>
            <a:br>
              <a:rPr lang="fr-FR" dirty="0"/>
            </a:br>
            <a:r>
              <a:rPr lang="fr-FR" dirty="0"/>
              <a:t>3° Etre, à la date du scrutin, en activité, en congé rémunéré ou en congé parental</a:t>
            </a:r>
            <a:r>
              <a:rPr lang="fr-FR" dirty="0" smtClean="0"/>
              <a:t>.</a:t>
            </a:r>
          </a:p>
          <a:p>
            <a:r>
              <a:rPr lang="fr-FR" dirty="0" smtClean="0"/>
              <a:t>______</a:t>
            </a:r>
          </a:p>
          <a:p>
            <a:endParaRPr lang="fr-FR" dirty="0"/>
          </a:p>
          <a:p>
            <a:r>
              <a:rPr lang="fr-FR" dirty="0" smtClean="0"/>
              <a:t>Par ailleurs l’arrêté du 27 juin 2011 prévoit (article 9) que les élections sont organisées par </a:t>
            </a:r>
            <a:r>
              <a:rPr lang="fr-FR" b="1" u="sng" dirty="0" smtClean="0"/>
              <a:t>scrutin sur sigle</a:t>
            </a:r>
            <a:r>
              <a:rPr lang="fr-FR" dirty="0" smtClean="0"/>
              <a:t> (donc pas de calcul de proportionnalité femmes / hommes des effectifs).</a:t>
            </a:r>
          </a:p>
        </p:txBody>
      </p:sp>
      <p:pic>
        <p:nvPicPr>
          <p:cNvPr id="6" name="Imag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23478"/>
            <a:ext cx="467583" cy="399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16199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9998" y="411510"/>
            <a:ext cx="8424000" cy="308490"/>
          </a:xfrm>
        </p:spPr>
        <p:txBody>
          <a:bodyPr/>
          <a:lstStyle/>
          <a:p>
            <a:pPr algn="ctr"/>
            <a:r>
              <a:rPr lang="fr-FR" sz="2000" dirty="0"/>
              <a:t/>
            </a:r>
            <a:br>
              <a:rPr lang="fr-FR" sz="2000" dirty="0"/>
            </a:br>
            <a:endParaRPr lang="fr-FR" sz="2000" dirty="0">
              <a:solidFill>
                <a:schemeClr val="tx2">
                  <a:lumMod val="75000"/>
                </a:schemeClr>
              </a:solidFill>
            </a:endParaRPr>
          </a:p>
        </p:txBody>
      </p:sp>
      <p:sp>
        <p:nvSpPr>
          <p:cNvPr id="4" name="Espace réservé du pied de page 3"/>
          <p:cNvSpPr>
            <a:spLocks noGrp="1"/>
          </p:cNvSpPr>
          <p:nvPr>
            <p:ph type="ftr" sz="quarter" idx="11"/>
          </p:nvPr>
        </p:nvSpPr>
        <p:spPr>
          <a:xfrm>
            <a:off x="323528" y="4783500"/>
            <a:ext cx="5904000" cy="360000"/>
          </a:xfrm>
        </p:spPr>
        <p:txBody>
          <a:bodyPr/>
          <a:lstStyle/>
          <a:p>
            <a:r>
              <a:rPr lang="fr-FR" dirty="0" smtClean="0"/>
              <a:t>Elections </a:t>
            </a:r>
            <a:r>
              <a:rPr lang="fr-FR" dirty="0"/>
              <a:t>professionnelles </a:t>
            </a:r>
            <a:r>
              <a:rPr lang="fr-FR" dirty="0" smtClean="0"/>
              <a:t>2022</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3</a:t>
            </a:fld>
            <a:endParaRPr lang="fr-FR" dirty="0"/>
          </a:p>
        </p:txBody>
      </p:sp>
      <p:sp>
        <p:nvSpPr>
          <p:cNvPr id="8" name="Espace réservé du texte 7"/>
          <p:cNvSpPr>
            <a:spLocks noGrp="1"/>
          </p:cNvSpPr>
          <p:nvPr>
            <p:ph type="body" sz="quarter" idx="13"/>
          </p:nvPr>
        </p:nvSpPr>
        <p:spPr>
          <a:xfrm>
            <a:off x="1835998" y="921394"/>
            <a:ext cx="5472000" cy="360000"/>
          </a:xfrm>
        </p:spPr>
        <p:txBody>
          <a:bodyPr/>
          <a:lstStyle/>
          <a:p>
            <a:pPr marL="0" indent="0" algn="ctr">
              <a:buNone/>
            </a:pPr>
            <a:r>
              <a:rPr lang="fr-FR" sz="1600" dirty="0" smtClean="0">
                <a:solidFill>
                  <a:schemeClr val="tx2">
                    <a:lumMod val="75000"/>
                  </a:schemeClr>
                </a:solidFill>
                <a:effectLst>
                  <a:outerShdw blurRad="38100" dist="38100" dir="2700000" algn="tl">
                    <a:srgbClr val="000000">
                      <a:alpha val="43137"/>
                    </a:srgbClr>
                  </a:outerShdw>
                </a:effectLst>
              </a:rPr>
              <a:t>Sommaire</a:t>
            </a:r>
            <a:endParaRPr lang="fr-FR" sz="1600" dirty="0"/>
          </a:p>
        </p:txBody>
      </p:sp>
      <p:sp>
        <p:nvSpPr>
          <p:cNvPr id="7" name="Espace réservé du contenu 6"/>
          <p:cNvSpPr>
            <a:spLocks noGrp="1"/>
          </p:cNvSpPr>
          <p:nvPr>
            <p:ph sz="quarter" idx="14"/>
          </p:nvPr>
        </p:nvSpPr>
        <p:spPr>
          <a:xfrm>
            <a:off x="720000" y="1496236"/>
            <a:ext cx="8424000" cy="1437837"/>
          </a:xfrm>
        </p:spPr>
        <p:txBody>
          <a:bodyPr/>
          <a:lstStyle/>
          <a:p>
            <a:endParaRPr lang="fr-FR" dirty="0"/>
          </a:p>
          <a:p>
            <a:r>
              <a:rPr lang="fr-FR" sz="1000" b="1" u="sng" cap="small" dirty="0" smtClean="0">
                <a:solidFill>
                  <a:schemeClr val="tx2">
                    <a:lumMod val="75000"/>
                  </a:schemeClr>
                </a:solidFill>
              </a:rPr>
              <a:t>1ère </a:t>
            </a:r>
            <a:r>
              <a:rPr lang="fr-FR" sz="1000" b="1" u="sng" cap="small" dirty="0">
                <a:solidFill>
                  <a:schemeClr val="tx2">
                    <a:lumMod val="75000"/>
                  </a:schemeClr>
                </a:solidFill>
              </a:rPr>
              <a:t>partie : </a:t>
            </a:r>
            <a:r>
              <a:rPr lang="fr-FR" sz="800" b="1" u="sng" cap="small" dirty="0" err="1" smtClean="0">
                <a:solidFill>
                  <a:schemeClr val="tx2">
                    <a:lumMod val="75000"/>
                  </a:schemeClr>
                </a:solidFill>
              </a:rPr>
              <a:t>LE</a:t>
            </a:r>
            <a:r>
              <a:rPr lang="fr-FR" sz="1000" b="1" u="sng" cap="small" dirty="0" err="1" smtClean="0">
                <a:solidFill>
                  <a:schemeClr val="tx2">
                    <a:lumMod val="75000"/>
                  </a:schemeClr>
                </a:solidFill>
              </a:rPr>
              <a:t>s</a:t>
            </a:r>
            <a:r>
              <a:rPr lang="fr-FR" sz="1000" b="1" u="sng" cap="small" dirty="0" smtClean="0">
                <a:solidFill>
                  <a:schemeClr val="tx2">
                    <a:lumMod val="75000"/>
                  </a:schemeClr>
                </a:solidFill>
              </a:rPr>
              <a:t> scrutins de 2022</a:t>
            </a:r>
          </a:p>
          <a:p>
            <a:pPr marL="228600" indent="-228600">
              <a:buAutoNum type="arabicPeriod"/>
            </a:pPr>
            <a:r>
              <a:rPr lang="fr-FR" sz="900" dirty="0">
                <a:solidFill>
                  <a:schemeClr val="tx2">
                    <a:lumMod val="75000"/>
                  </a:schemeClr>
                </a:solidFill>
              </a:rPr>
              <a:t>l</a:t>
            </a:r>
            <a:r>
              <a:rPr lang="fr-FR" sz="900" dirty="0" smtClean="0">
                <a:solidFill>
                  <a:schemeClr val="tx2">
                    <a:lumMod val="75000"/>
                  </a:schemeClr>
                </a:solidFill>
              </a:rPr>
              <a:t>es instances concernées</a:t>
            </a:r>
          </a:p>
          <a:p>
            <a:pPr marL="228600" indent="-228600">
              <a:buAutoNum type="arabicPeriod"/>
            </a:pPr>
            <a:r>
              <a:rPr lang="fr-FR" sz="900" dirty="0" smtClean="0">
                <a:solidFill>
                  <a:schemeClr val="tx2">
                    <a:lumMod val="75000"/>
                  </a:schemeClr>
                </a:solidFill>
              </a:rPr>
              <a:t>cartographie des CSA au MENJS</a:t>
            </a:r>
          </a:p>
          <a:p>
            <a:pPr marL="228600" indent="-228600">
              <a:buAutoNum type="arabicPeriod"/>
            </a:pPr>
            <a:r>
              <a:rPr lang="fr-FR" sz="900" dirty="0">
                <a:solidFill>
                  <a:schemeClr val="tx2">
                    <a:lumMod val="75000"/>
                  </a:schemeClr>
                </a:solidFill>
              </a:rPr>
              <a:t>c</a:t>
            </a:r>
            <a:r>
              <a:rPr lang="fr-FR" sz="900" dirty="0" smtClean="0">
                <a:solidFill>
                  <a:schemeClr val="tx2">
                    <a:lumMod val="75000"/>
                  </a:schemeClr>
                </a:solidFill>
              </a:rPr>
              <a:t>artographie des CAP au MENJS</a:t>
            </a:r>
          </a:p>
          <a:p>
            <a:pPr marL="228600" indent="-228600">
              <a:buAutoNum type="arabicPeriod"/>
            </a:pPr>
            <a:r>
              <a:rPr lang="fr-FR" sz="900" dirty="0">
                <a:solidFill>
                  <a:schemeClr val="tx2">
                    <a:lumMod val="75000"/>
                  </a:schemeClr>
                </a:solidFill>
              </a:rPr>
              <a:t>c</a:t>
            </a:r>
            <a:r>
              <a:rPr lang="fr-FR" sz="900" dirty="0" smtClean="0">
                <a:solidFill>
                  <a:schemeClr val="tx2">
                    <a:lumMod val="75000"/>
                  </a:schemeClr>
                </a:solidFill>
              </a:rPr>
              <a:t>artographie des CCP</a:t>
            </a:r>
          </a:p>
          <a:p>
            <a:pPr marL="228600" indent="-228600">
              <a:buAutoNum type="arabicPeriod"/>
            </a:pPr>
            <a:r>
              <a:rPr lang="fr-FR" sz="900" dirty="0">
                <a:solidFill>
                  <a:schemeClr val="tx2">
                    <a:lumMod val="75000"/>
                  </a:schemeClr>
                </a:solidFill>
              </a:rPr>
              <a:t>c</a:t>
            </a:r>
            <a:r>
              <a:rPr lang="fr-FR" sz="900" dirty="0" smtClean="0">
                <a:solidFill>
                  <a:schemeClr val="tx2">
                    <a:lumMod val="75000"/>
                  </a:schemeClr>
                </a:solidFill>
              </a:rPr>
              <a:t>artographie des CAP au MESRI</a:t>
            </a:r>
            <a:endParaRPr lang="fr-FR" sz="1000" dirty="0">
              <a:solidFill>
                <a:schemeClr val="tx2">
                  <a:lumMod val="75000"/>
                </a:schemeClr>
              </a:solidFill>
            </a:endParaRPr>
          </a:p>
          <a:p>
            <a:pPr marL="228600" indent="-228600">
              <a:buAutoNum type="arabicPeriod"/>
            </a:pPr>
            <a:endParaRPr lang="fr-FR" sz="700" dirty="0">
              <a:solidFill>
                <a:schemeClr val="tx2">
                  <a:lumMod val="75000"/>
                </a:schemeClr>
              </a:solidFill>
            </a:endParaRPr>
          </a:p>
          <a:p>
            <a:endParaRPr lang="fr-FR" dirty="0">
              <a:solidFill>
                <a:schemeClr val="tx2">
                  <a:lumMod val="75000"/>
                </a:schemeClr>
              </a:solidFill>
            </a:endParaRPr>
          </a:p>
          <a:p>
            <a:endParaRPr lang="fr-FR" b="1" u="sng" cap="small" dirty="0">
              <a:solidFill>
                <a:schemeClr val="bg2"/>
              </a:solidFill>
            </a:endParaRPr>
          </a:p>
        </p:txBody>
      </p:sp>
      <p:pic>
        <p:nvPicPr>
          <p:cNvPr id="9" name="Imag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160258"/>
            <a:ext cx="360039" cy="399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Espace réservé du contenu 6"/>
          <p:cNvSpPr txBox="1">
            <a:spLocks/>
          </p:cNvSpPr>
          <p:nvPr/>
        </p:nvSpPr>
        <p:spPr bwMode="gray">
          <a:xfrm>
            <a:off x="720000" y="3003758"/>
            <a:ext cx="8424000" cy="1779742"/>
          </a:xfrm>
          <a:prstGeom prst="rect">
            <a:avLst/>
          </a:prstGeom>
        </p:spPr>
        <p:txBody>
          <a:bodyPr vert="horz" lIns="0" tIns="0" rIns="0" bIns="0" rtlCol="0" anchor="t" anchorCtr="0">
            <a:noAutofit/>
          </a:bodyPr>
          <a:lstStyle>
            <a:lvl1pPr marL="0" indent="0" algn="l" defTabSz="914400" rtl="0" eaLnBrk="1" latinLnBrk="0" hangingPunct="1">
              <a:lnSpc>
                <a:spcPct val="100000"/>
              </a:lnSpc>
              <a:spcBef>
                <a:spcPts val="0"/>
              </a:spcBef>
              <a:spcAft>
                <a:spcPts val="500"/>
              </a:spcAft>
              <a:buFont typeface="Arial" pitchFamily="34" charset="0"/>
              <a:buNone/>
              <a:defRPr sz="1050" b="0" kern="1200">
                <a:solidFill>
                  <a:schemeClr val="tx1"/>
                </a:solidFill>
                <a:latin typeface="+mn-lt"/>
                <a:ea typeface="+mn-ea"/>
                <a:cs typeface="+mn-cs"/>
              </a:defRPr>
            </a:lvl1pPr>
            <a:lvl2pPr marL="252000" indent="-72000" algn="l" defTabSz="914400"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2000" indent="-72000" algn="l" defTabSz="914400"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2000" indent="-72000" algn="l" defTabSz="914400"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8000" indent="-72000" algn="l" defTabSz="914400"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28600" indent="-228600">
              <a:buFont typeface="Arial" pitchFamily="34" charset="0"/>
              <a:buAutoNum type="arabicPeriod"/>
            </a:pPr>
            <a:endParaRPr lang="fr-FR" sz="700" dirty="0" smtClean="0">
              <a:solidFill>
                <a:schemeClr val="tx2">
                  <a:lumMod val="75000"/>
                </a:schemeClr>
              </a:solidFill>
            </a:endParaRPr>
          </a:p>
          <a:p>
            <a:r>
              <a:rPr lang="fr-FR" sz="1000" b="1" u="sng" cap="small" dirty="0" smtClean="0">
                <a:solidFill>
                  <a:schemeClr val="tx2">
                    <a:lumMod val="75000"/>
                  </a:schemeClr>
                </a:solidFill>
              </a:rPr>
              <a:t>2</a:t>
            </a:r>
            <a:r>
              <a:rPr lang="fr-FR" sz="1000" b="1" u="sng" cap="small" baseline="30000" dirty="0" smtClean="0">
                <a:solidFill>
                  <a:schemeClr val="tx2">
                    <a:lumMod val="75000"/>
                  </a:schemeClr>
                </a:solidFill>
              </a:rPr>
              <a:t>ème</a:t>
            </a:r>
            <a:r>
              <a:rPr lang="fr-FR" sz="1000" b="1" u="sng" cap="small" dirty="0" smtClean="0">
                <a:solidFill>
                  <a:schemeClr val="tx2">
                    <a:lumMod val="75000"/>
                  </a:schemeClr>
                </a:solidFill>
              </a:rPr>
              <a:t> partie : le calendrier </a:t>
            </a:r>
            <a:r>
              <a:rPr lang="fr-FR" sz="1000" b="1" u="sng" cap="small" dirty="0" err="1" smtClean="0">
                <a:solidFill>
                  <a:schemeClr val="tx2">
                    <a:lumMod val="75000"/>
                  </a:schemeClr>
                </a:solidFill>
              </a:rPr>
              <a:t>ministeriel</a:t>
            </a:r>
            <a:endParaRPr lang="fr-FR" sz="1000" b="1" u="sng" cap="small" dirty="0" smtClean="0">
              <a:solidFill>
                <a:schemeClr val="tx2">
                  <a:lumMod val="75000"/>
                </a:schemeClr>
              </a:solidFill>
            </a:endParaRPr>
          </a:p>
          <a:p>
            <a:pPr marL="228600" indent="-228600">
              <a:buFont typeface="Arial" pitchFamily="34" charset="0"/>
              <a:buAutoNum type="arabicPeriod"/>
            </a:pPr>
            <a:r>
              <a:rPr lang="fr-FR" sz="900" dirty="0" smtClean="0">
                <a:solidFill>
                  <a:schemeClr val="tx2">
                    <a:lumMod val="75000"/>
                  </a:schemeClr>
                </a:solidFill>
              </a:rPr>
              <a:t>le calendrier ministériel</a:t>
            </a:r>
          </a:p>
          <a:p>
            <a:pPr marL="228600" indent="-228600">
              <a:buFont typeface="Arial" pitchFamily="34" charset="0"/>
              <a:buAutoNum type="arabicPeriod"/>
            </a:pPr>
            <a:endParaRPr lang="fr-FR" sz="1000" b="1" u="sng" cap="small" dirty="0" smtClean="0">
              <a:solidFill>
                <a:schemeClr val="tx2">
                  <a:lumMod val="75000"/>
                </a:schemeClr>
              </a:solidFill>
            </a:endParaRPr>
          </a:p>
          <a:p>
            <a:r>
              <a:rPr lang="fr-FR" sz="1000" b="1" u="sng" cap="small" dirty="0" smtClean="0">
                <a:solidFill>
                  <a:schemeClr val="tx2">
                    <a:lumMod val="75000"/>
                  </a:schemeClr>
                </a:solidFill>
              </a:rPr>
              <a:t>Annexe : le cadre législatif et réglementaire des élections de 2022</a:t>
            </a:r>
            <a:endParaRPr lang="fr-FR" sz="900" u="sng" cap="small" dirty="0" smtClean="0">
              <a:solidFill>
                <a:schemeClr val="tx2">
                  <a:lumMod val="75000"/>
                </a:schemeClr>
              </a:solidFill>
            </a:endParaRPr>
          </a:p>
          <a:p>
            <a:endParaRPr lang="fr-FR" sz="1000" b="1" u="sng" cap="small" dirty="0" smtClean="0">
              <a:solidFill>
                <a:schemeClr val="tx2">
                  <a:lumMod val="75000"/>
                </a:schemeClr>
              </a:solidFill>
            </a:endParaRPr>
          </a:p>
          <a:p>
            <a:endParaRPr lang="fr-FR" dirty="0" smtClean="0">
              <a:solidFill>
                <a:schemeClr val="tx2">
                  <a:lumMod val="75000"/>
                </a:schemeClr>
              </a:solidFill>
            </a:endParaRPr>
          </a:p>
          <a:p>
            <a:endParaRPr lang="fr-FR" b="1" u="sng" cap="small" dirty="0" smtClean="0">
              <a:solidFill>
                <a:schemeClr val="bg2"/>
              </a:solidFill>
            </a:endParaRPr>
          </a:p>
          <a:p>
            <a:endParaRPr lang="fr-FR" b="1" u="sng" cap="small" dirty="0">
              <a:solidFill>
                <a:schemeClr val="bg2"/>
              </a:solidFill>
            </a:endParaRPr>
          </a:p>
        </p:txBody>
      </p:sp>
    </p:spTree>
    <p:extLst>
      <p:ext uri="{BB962C8B-B14F-4D97-AF65-F5344CB8AC3E}">
        <p14:creationId xmlns:p14="http://schemas.microsoft.com/office/powerpoint/2010/main" val="1356808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dirty="0" smtClean="0"/>
              <a:t>Elections professionnelles 2022</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4</a:t>
            </a:fld>
            <a:endParaRPr lang="fr-FR" dirty="0"/>
          </a:p>
        </p:txBody>
      </p:sp>
      <p:sp>
        <p:nvSpPr>
          <p:cNvPr id="6" name="Espace réservé du contenu 5"/>
          <p:cNvSpPr>
            <a:spLocks noGrp="1"/>
          </p:cNvSpPr>
          <p:nvPr>
            <p:ph sz="quarter" idx="14"/>
          </p:nvPr>
        </p:nvSpPr>
        <p:spPr>
          <a:xfrm>
            <a:off x="251520" y="1779662"/>
            <a:ext cx="8424000" cy="2574000"/>
          </a:xfrm>
        </p:spPr>
        <p:txBody>
          <a:bodyPr/>
          <a:lstStyle/>
          <a:p>
            <a:endParaRPr lang="fr-FR" dirty="0"/>
          </a:p>
          <a:p>
            <a:r>
              <a:rPr lang="fr-FR" sz="1100" dirty="0">
                <a:solidFill>
                  <a:schemeClr val="tx2"/>
                </a:solidFill>
              </a:rPr>
              <a:t> </a:t>
            </a:r>
          </a:p>
          <a:p>
            <a:pPr algn="ctr"/>
            <a:r>
              <a:rPr lang="fr-FR" sz="2000" b="1" dirty="0" smtClean="0">
                <a:solidFill>
                  <a:schemeClr val="tx2"/>
                </a:solidFill>
              </a:rPr>
              <a:t>1</a:t>
            </a:r>
            <a:r>
              <a:rPr lang="fr-FR" sz="2000" b="1" baseline="30000" dirty="0" smtClean="0">
                <a:solidFill>
                  <a:schemeClr val="tx2"/>
                </a:solidFill>
              </a:rPr>
              <a:t>ère</a:t>
            </a:r>
            <a:r>
              <a:rPr lang="fr-FR" sz="2000" b="1" dirty="0" smtClean="0">
                <a:solidFill>
                  <a:schemeClr val="tx2"/>
                </a:solidFill>
              </a:rPr>
              <a:t> PARTIE : LES SCRUTINS DE 2022</a:t>
            </a:r>
            <a:endParaRPr lang="fr-FR" sz="2000" b="1" dirty="0">
              <a:solidFill>
                <a:schemeClr val="tx2"/>
              </a:solidFill>
            </a:endParaRPr>
          </a:p>
        </p:txBody>
      </p:sp>
      <p:pic>
        <p:nvPicPr>
          <p:cNvPr id="7" name="Imag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160258"/>
            <a:ext cx="360039" cy="399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2414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1600" dirty="0" smtClean="0">
                <a:solidFill>
                  <a:srgbClr val="002060"/>
                </a:solidFill>
              </a:rPr>
              <a:t>1. Les instances concernées</a:t>
            </a:r>
            <a:endParaRPr lang="fr-FR" sz="1600" dirty="0">
              <a:solidFill>
                <a:srgbClr val="002060"/>
              </a:solidFill>
            </a:endParaRPr>
          </a:p>
        </p:txBody>
      </p:sp>
      <p:sp>
        <p:nvSpPr>
          <p:cNvPr id="4" name="Espace réservé du pied de page 3"/>
          <p:cNvSpPr>
            <a:spLocks noGrp="1"/>
          </p:cNvSpPr>
          <p:nvPr>
            <p:ph type="ftr" sz="quarter" idx="11"/>
          </p:nvPr>
        </p:nvSpPr>
        <p:spPr/>
        <p:txBody>
          <a:bodyPr/>
          <a:lstStyle/>
          <a:p>
            <a:r>
              <a:rPr lang="fr-FR" dirty="0" smtClean="0"/>
              <a:t>Elections professionnelles 2022</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5</a:t>
            </a:fld>
            <a:endParaRPr lang="fr-FR" dirty="0"/>
          </a:p>
        </p:txBody>
      </p:sp>
      <p:sp>
        <p:nvSpPr>
          <p:cNvPr id="6" name="Espace réservé du contenu 5"/>
          <p:cNvSpPr>
            <a:spLocks noGrp="1"/>
          </p:cNvSpPr>
          <p:nvPr>
            <p:ph sz="quarter" idx="14"/>
          </p:nvPr>
        </p:nvSpPr>
        <p:spPr>
          <a:xfrm>
            <a:off x="359999" y="1491630"/>
            <a:ext cx="8424000" cy="2736304"/>
          </a:xfrm>
        </p:spPr>
        <p:txBody>
          <a:bodyPr/>
          <a:lstStyle/>
          <a:p>
            <a:r>
              <a:rPr lang="fr-FR" sz="1200" b="1" dirty="0">
                <a:solidFill>
                  <a:schemeClr val="tx2">
                    <a:lumMod val="75000"/>
                  </a:schemeClr>
                </a:solidFill>
              </a:rPr>
              <a:t>Une nouvelle cartographie des instances </a:t>
            </a:r>
            <a:r>
              <a:rPr lang="fr-FR" sz="1200" b="1" dirty="0" smtClean="0">
                <a:solidFill>
                  <a:schemeClr val="tx2">
                    <a:lumMod val="75000"/>
                  </a:schemeClr>
                </a:solidFill>
              </a:rPr>
              <a:t>a été définie liée à la fois :</a:t>
            </a:r>
          </a:p>
          <a:p>
            <a:r>
              <a:rPr lang="fr-FR" sz="1200" dirty="0" smtClean="0">
                <a:solidFill>
                  <a:schemeClr val="tx2">
                    <a:lumMod val="75000"/>
                  </a:schemeClr>
                </a:solidFill>
              </a:rPr>
              <a:t>1°) par </a:t>
            </a:r>
            <a:r>
              <a:rPr lang="fr-FR" sz="1200" dirty="0">
                <a:solidFill>
                  <a:schemeClr val="tx2">
                    <a:lumMod val="75000"/>
                  </a:schemeClr>
                </a:solidFill>
              </a:rPr>
              <a:t>la loi de transformation de la fonction publique du 6 août 2019 </a:t>
            </a:r>
            <a:endParaRPr lang="fr-FR" sz="1200" dirty="0" smtClean="0">
              <a:solidFill>
                <a:schemeClr val="tx2">
                  <a:lumMod val="75000"/>
                </a:schemeClr>
              </a:solidFill>
            </a:endParaRPr>
          </a:p>
          <a:p>
            <a:r>
              <a:rPr lang="fr-FR" sz="1200" b="1" dirty="0" smtClean="0">
                <a:solidFill>
                  <a:schemeClr val="tx2">
                    <a:lumMod val="75000"/>
                  </a:schemeClr>
                </a:solidFill>
              </a:rPr>
              <a:t>- Les </a:t>
            </a:r>
            <a:r>
              <a:rPr lang="fr-FR" sz="1200" b="1" dirty="0">
                <a:solidFill>
                  <a:schemeClr val="tx2">
                    <a:lumMod val="75000"/>
                  </a:schemeClr>
                </a:solidFill>
              </a:rPr>
              <a:t>comités techniques et les CHSCT </a:t>
            </a:r>
            <a:r>
              <a:rPr lang="fr-FR" sz="1200" dirty="0" smtClean="0">
                <a:solidFill>
                  <a:schemeClr val="tx2">
                    <a:lumMod val="75000"/>
                  </a:schemeClr>
                </a:solidFill>
              </a:rPr>
              <a:t>sont </a:t>
            </a:r>
            <a:r>
              <a:rPr lang="fr-FR" sz="1200" dirty="0">
                <a:solidFill>
                  <a:schemeClr val="tx2">
                    <a:lumMod val="75000"/>
                  </a:schemeClr>
                </a:solidFill>
              </a:rPr>
              <a:t>remplacés par des comités sociaux d’administration (CSA</a:t>
            </a:r>
            <a:r>
              <a:rPr lang="fr-FR" sz="1200" dirty="0" smtClean="0">
                <a:solidFill>
                  <a:schemeClr val="tx2">
                    <a:lumMod val="75000"/>
                  </a:schemeClr>
                </a:solidFill>
              </a:rPr>
              <a:t>). </a:t>
            </a:r>
            <a:r>
              <a:rPr lang="fr-FR" sz="1200" dirty="0">
                <a:solidFill>
                  <a:schemeClr val="tx2">
                    <a:lumMod val="75000"/>
                  </a:schemeClr>
                </a:solidFill>
              </a:rPr>
              <a:t>Ils disposeront d’une formation spécialisée en santé, sécurité et conditions de travail dès lors que l’effectif représenté atteint le nombre de 200.</a:t>
            </a:r>
          </a:p>
          <a:p>
            <a:r>
              <a:rPr lang="fr-FR" sz="1200" b="1" dirty="0" smtClean="0">
                <a:solidFill>
                  <a:schemeClr val="tx2">
                    <a:lumMod val="75000"/>
                  </a:schemeClr>
                </a:solidFill>
              </a:rPr>
              <a:t>- Les </a:t>
            </a:r>
            <a:r>
              <a:rPr lang="fr-FR" sz="1200" b="1" dirty="0">
                <a:solidFill>
                  <a:schemeClr val="tx2">
                    <a:lumMod val="75000"/>
                  </a:schemeClr>
                </a:solidFill>
              </a:rPr>
              <a:t>CAP </a:t>
            </a:r>
            <a:r>
              <a:rPr lang="fr-FR" sz="1200" dirty="0" smtClean="0">
                <a:solidFill>
                  <a:schemeClr val="tx2">
                    <a:lumMod val="75000"/>
                  </a:schemeClr>
                </a:solidFill>
              </a:rPr>
              <a:t>seront </a:t>
            </a:r>
            <a:r>
              <a:rPr lang="fr-FR" sz="1200" dirty="0">
                <a:solidFill>
                  <a:schemeClr val="tx2">
                    <a:lumMod val="75000"/>
                  </a:schemeClr>
                </a:solidFill>
              </a:rPr>
              <a:t>désormais structurées autour de la catégorie statutaire (sauf dérogation, par exemple pour tenir compte des responsabilités particulières exercées par les membres de certains corps ou encore de l’importance de leurs effectifs</a:t>
            </a:r>
            <a:r>
              <a:rPr lang="fr-FR" sz="1200" dirty="0" smtClean="0">
                <a:solidFill>
                  <a:schemeClr val="tx2">
                    <a:lumMod val="75000"/>
                  </a:schemeClr>
                </a:solidFill>
              </a:rPr>
              <a:t>).</a:t>
            </a:r>
          </a:p>
          <a:p>
            <a:r>
              <a:rPr lang="fr-FR" sz="1200" dirty="0" smtClean="0">
                <a:solidFill>
                  <a:schemeClr val="tx2">
                    <a:lumMod val="75000"/>
                  </a:schemeClr>
                </a:solidFill>
              </a:rPr>
              <a:t>2°) par le transfert </a:t>
            </a:r>
            <a:r>
              <a:rPr lang="fr-FR" sz="1200" dirty="0">
                <a:solidFill>
                  <a:schemeClr val="tx2">
                    <a:lumMod val="75000"/>
                  </a:schemeClr>
                </a:solidFill>
              </a:rPr>
              <a:t>de jeunesse et sports au MEN </a:t>
            </a:r>
            <a:r>
              <a:rPr lang="fr-FR" sz="1200" dirty="0" smtClean="0">
                <a:solidFill>
                  <a:schemeClr val="tx2">
                    <a:lumMod val="75000"/>
                  </a:schemeClr>
                </a:solidFill>
              </a:rPr>
              <a:t>qui se </a:t>
            </a:r>
            <a:r>
              <a:rPr lang="fr-FR" sz="1200" dirty="0">
                <a:solidFill>
                  <a:schemeClr val="tx2">
                    <a:lumMod val="75000"/>
                  </a:schemeClr>
                </a:solidFill>
              </a:rPr>
              <a:t>traduit </a:t>
            </a:r>
            <a:r>
              <a:rPr lang="fr-FR" sz="1200" dirty="0" smtClean="0">
                <a:solidFill>
                  <a:schemeClr val="tx2">
                    <a:lumMod val="75000"/>
                  </a:schemeClr>
                </a:solidFill>
              </a:rPr>
              <a:t>par </a:t>
            </a:r>
            <a:r>
              <a:rPr lang="fr-FR" sz="1200" dirty="0">
                <a:solidFill>
                  <a:schemeClr val="tx2">
                    <a:lumMod val="75000"/>
                  </a:schemeClr>
                </a:solidFill>
              </a:rPr>
              <a:t>l’institution, dérogatoire, de deux CSA ministériels auprès du ministre de l’éducation nationale, de la jeunesse et des sports :</a:t>
            </a:r>
          </a:p>
          <a:p>
            <a:pPr marL="537750" lvl="1" indent="-285750">
              <a:buFontTx/>
              <a:buChar char="-"/>
            </a:pPr>
            <a:r>
              <a:rPr lang="fr-FR" sz="1200" dirty="0">
                <a:solidFill>
                  <a:schemeClr val="tx2">
                    <a:lumMod val="75000"/>
                  </a:schemeClr>
                </a:solidFill>
              </a:rPr>
              <a:t>Un CSA ministériel de l’éducation nationale </a:t>
            </a:r>
          </a:p>
          <a:p>
            <a:pPr marL="537750" lvl="1" indent="-285750">
              <a:buFontTx/>
              <a:buChar char="-"/>
            </a:pPr>
            <a:r>
              <a:rPr lang="fr-FR" sz="1200" dirty="0">
                <a:solidFill>
                  <a:schemeClr val="tx2">
                    <a:lumMod val="75000"/>
                  </a:schemeClr>
                </a:solidFill>
              </a:rPr>
              <a:t>Un CSA ministériel de la jeunesse et des sports</a:t>
            </a:r>
          </a:p>
          <a:p>
            <a:endParaRPr lang="fr-FR" sz="1200" dirty="0"/>
          </a:p>
        </p:txBody>
      </p:sp>
      <p:sp>
        <p:nvSpPr>
          <p:cNvPr id="7" name="Espace réservé du texte 6"/>
          <p:cNvSpPr>
            <a:spLocks noGrp="1"/>
          </p:cNvSpPr>
          <p:nvPr>
            <p:ph type="body" sz="quarter" idx="13"/>
          </p:nvPr>
        </p:nvSpPr>
        <p:spPr/>
        <p:txBody>
          <a:bodyPr/>
          <a:lstStyle/>
          <a:p>
            <a:pPr marL="0" lvl="0" indent="0">
              <a:spcAft>
                <a:spcPts val="500"/>
              </a:spcAft>
              <a:buNone/>
            </a:pPr>
            <a:r>
              <a:rPr lang="fr-FR" sz="1400" dirty="0" smtClean="0">
                <a:solidFill>
                  <a:schemeClr val="tx2">
                    <a:lumMod val="75000"/>
                  </a:schemeClr>
                </a:solidFill>
              </a:rPr>
              <a:t>1</a:t>
            </a:r>
            <a:r>
              <a:rPr lang="fr-FR" sz="1400" baseline="30000" dirty="0" smtClean="0">
                <a:solidFill>
                  <a:schemeClr val="tx2">
                    <a:lumMod val="75000"/>
                  </a:schemeClr>
                </a:solidFill>
              </a:rPr>
              <a:t>ère</a:t>
            </a:r>
            <a:r>
              <a:rPr lang="fr-FR" sz="1400" dirty="0" smtClean="0">
                <a:solidFill>
                  <a:schemeClr val="tx2">
                    <a:lumMod val="75000"/>
                  </a:schemeClr>
                </a:solidFill>
              </a:rPr>
              <a:t> PARTIE </a:t>
            </a:r>
            <a:r>
              <a:rPr lang="fr-FR" sz="1400" dirty="0">
                <a:solidFill>
                  <a:schemeClr val="tx2">
                    <a:lumMod val="75000"/>
                  </a:schemeClr>
                </a:solidFill>
              </a:rPr>
              <a:t>: LES SCRUTINS DE 2022</a:t>
            </a:r>
          </a:p>
          <a:p>
            <a:endParaRPr lang="fr-FR" dirty="0"/>
          </a:p>
        </p:txBody>
      </p:sp>
      <p:pic>
        <p:nvPicPr>
          <p:cNvPr id="8" name="Imag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160258"/>
            <a:ext cx="360039" cy="399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161787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dirty="0" smtClean="0"/>
              <a:t>Elections professionnelles 2022</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6</a:t>
            </a:fld>
            <a:endParaRPr lang="fr-FR" dirty="0"/>
          </a:p>
        </p:txBody>
      </p:sp>
      <p:sp>
        <p:nvSpPr>
          <p:cNvPr id="7" name="Espace réservé du texte 6"/>
          <p:cNvSpPr>
            <a:spLocks noGrp="1"/>
          </p:cNvSpPr>
          <p:nvPr>
            <p:ph type="body" sz="quarter" idx="13"/>
          </p:nvPr>
        </p:nvSpPr>
        <p:spPr>
          <a:xfrm>
            <a:off x="2123728" y="180000"/>
            <a:ext cx="6660272" cy="360000"/>
          </a:xfrm>
        </p:spPr>
        <p:txBody>
          <a:bodyPr/>
          <a:lstStyle/>
          <a:p>
            <a:pPr marL="0" lvl="0" indent="0">
              <a:spcAft>
                <a:spcPts val="500"/>
              </a:spcAft>
              <a:buNone/>
            </a:pPr>
            <a:r>
              <a:rPr lang="fr-FR" sz="1400" dirty="0" smtClean="0">
                <a:solidFill>
                  <a:schemeClr val="tx2">
                    <a:lumMod val="75000"/>
                  </a:schemeClr>
                </a:solidFill>
              </a:rPr>
              <a:t>1</a:t>
            </a:r>
            <a:r>
              <a:rPr lang="fr-FR" sz="1400" baseline="30000" dirty="0" smtClean="0">
                <a:solidFill>
                  <a:schemeClr val="tx2">
                    <a:lumMod val="75000"/>
                  </a:schemeClr>
                </a:solidFill>
              </a:rPr>
              <a:t>ère</a:t>
            </a:r>
            <a:r>
              <a:rPr lang="fr-FR" sz="1400" dirty="0" smtClean="0">
                <a:solidFill>
                  <a:schemeClr val="tx2">
                    <a:lumMod val="75000"/>
                  </a:schemeClr>
                </a:solidFill>
              </a:rPr>
              <a:t> PARTIE </a:t>
            </a:r>
            <a:r>
              <a:rPr lang="fr-FR" sz="1400" dirty="0">
                <a:solidFill>
                  <a:schemeClr val="tx2">
                    <a:lumMod val="75000"/>
                  </a:schemeClr>
                </a:solidFill>
              </a:rPr>
              <a:t>: LES SCRUTINS DE 2022</a:t>
            </a:r>
          </a:p>
          <a:p>
            <a:pPr marL="0" indent="0">
              <a:buNone/>
            </a:pPr>
            <a:endParaRPr lang="fr-FR" sz="1400" cap="all" dirty="0">
              <a:solidFill>
                <a:schemeClr val="tx2"/>
              </a:solidFill>
              <a:effectLst>
                <a:outerShdw blurRad="38100" dist="38100" dir="2700000" algn="tl">
                  <a:srgbClr val="000000">
                    <a:alpha val="43137"/>
                  </a:srgbClr>
                </a:outerShdw>
              </a:effectLst>
            </a:endParaRPr>
          </a:p>
          <a:p>
            <a:pPr marL="0" indent="0">
              <a:buNone/>
            </a:pPr>
            <a:endParaRPr lang="fr-FR" sz="1400" cap="all" dirty="0">
              <a:solidFill>
                <a:schemeClr val="tx2"/>
              </a:solidFill>
              <a:effectLst>
                <a:outerShdw blurRad="38100" dist="38100" dir="2700000" algn="tl">
                  <a:srgbClr val="000000">
                    <a:alpha val="43137"/>
                  </a:srgbClr>
                </a:outerShdw>
              </a:effectLst>
            </a:endParaRPr>
          </a:p>
          <a:p>
            <a:pPr marL="0" indent="0">
              <a:buNone/>
            </a:pPr>
            <a:endParaRPr lang="fr-FR" sz="1400" cap="all" dirty="0">
              <a:solidFill>
                <a:schemeClr val="tx2">
                  <a:lumMod val="60000"/>
                  <a:lumOff val="40000"/>
                </a:schemeClr>
              </a:solidFill>
            </a:endParaRPr>
          </a:p>
          <a:p>
            <a:endParaRPr lang="fr-FR" dirty="0"/>
          </a:p>
        </p:txBody>
      </p:sp>
      <p:sp>
        <p:nvSpPr>
          <p:cNvPr id="8" name="Espace réservé du texte 7"/>
          <p:cNvSpPr txBox="1">
            <a:spLocks noGrp="1"/>
          </p:cNvSpPr>
          <p:nvPr>
            <p:ph sz="quarter" idx="14"/>
          </p:nvPr>
        </p:nvSpPr>
        <p:spPr>
          <a:xfrm>
            <a:off x="1547664" y="540000"/>
            <a:ext cx="7308344" cy="1813317"/>
          </a:xfrm>
          <a:prstGeom prst="rect">
            <a:avLst/>
          </a:prstGeom>
          <a:noFill/>
        </p:spPr>
        <p:txBody>
          <a:bodyPr wrap="square" rtlCol="0">
            <a:spAutoFit/>
          </a:bodyPr>
          <a:lstStyle/>
          <a:p>
            <a:r>
              <a:rPr lang="fr-FR" sz="1600" b="1" dirty="0" smtClean="0">
                <a:solidFill>
                  <a:schemeClr val="tx2">
                    <a:lumMod val="75000"/>
                  </a:schemeClr>
                </a:solidFill>
              </a:rPr>
              <a:t>2. cartographie des comités sociaux d’administration (CSA) </a:t>
            </a:r>
            <a:r>
              <a:rPr lang="fr-FR" sz="1400" b="1" dirty="0">
                <a:solidFill>
                  <a:schemeClr val="tx2">
                    <a:lumMod val="75000"/>
                  </a:schemeClr>
                </a:solidFill>
              </a:rPr>
              <a:t>institués à compter des élections de </a:t>
            </a:r>
            <a:r>
              <a:rPr lang="fr-FR" sz="1400" b="1" dirty="0" smtClean="0">
                <a:solidFill>
                  <a:schemeClr val="tx2">
                    <a:lumMod val="75000"/>
                  </a:schemeClr>
                </a:solidFill>
              </a:rPr>
              <a:t>2022 au ministère de l’éducation nationale, de la jeunesse et</a:t>
            </a:r>
          </a:p>
          <a:p>
            <a:r>
              <a:rPr lang="fr-FR" sz="1400" b="1" dirty="0" smtClean="0">
                <a:solidFill>
                  <a:schemeClr val="tx2">
                    <a:lumMod val="75000"/>
                  </a:schemeClr>
                </a:solidFill>
              </a:rPr>
              <a:t> des sports (1/2)                                                                                                     </a:t>
            </a:r>
            <a:endParaRPr lang="fr-FR" sz="1400" dirty="0" smtClean="0">
              <a:solidFill>
                <a:schemeClr val="tx2">
                  <a:lumMod val="75000"/>
                </a:schemeClr>
              </a:solidFill>
            </a:endParaRPr>
          </a:p>
          <a:p>
            <a:endParaRPr lang="fr-FR" sz="1600" b="1" dirty="0"/>
          </a:p>
          <a:p>
            <a:endParaRPr lang="fr-FR" sz="1100" b="1" dirty="0" smtClean="0"/>
          </a:p>
          <a:p>
            <a:endParaRPr lang="fr-FR" sz="1200" b="1" dirty="0" smtClean="0"/>
          </a:p>
          <a:p>
            <a:endParaRPr lang="fr-FR" sz="1400" b="1" cap="all" dirty="0">
              <a:solidFill>
                <a:schemeClr val="tx2">
                  <a:lumMod val="60000"/>
                  <a:lumOff val="40000"/>
                </a:schemeClr>
              </a:solidFill>
            </a:endParaRPr>
          </a:p>
        </p:txBody>
      </p:sp>
      <p:graphicFrame>
        <p:nvGraphicFramePr>
          <p:cNvPr id="2" name="Tableau 1"/>
          <p:cNvGraphicFramePr>
            <a:graphicFrameLocks noGrp="1"/>
          </p:cNvGraphicFramePr>
          <p:nvPr>
            <p:extLst>
              <p:ext uri="{D42A27DB-BD31-4B8C-83A1-F6EECF244321}">
                <p14:modId xmlns:p14="http://schemas.microsoft.com/office/powerpoint/2010/main" val="97986522"/>
              </p:ext>
            </p:extLst>
          </p:nvPr>
        </p:nvGraphicFramePr>
        <p:xfrm>
          <a:off x="2483768" y="1263777"/>
          <a:ext cx="5040560" cy="3412811"/>
        </p:xfrm>
        <a:graphic>
          <a:graphicData uri="http://schemas.openxmlformats.org/drawingml/2006/table">
            <a:tbl>
              <a:tblPr firstRow="1" firstCol="1" bandRow="1">
                <a:tableStyleId>{5C22544A-7EE6-4342-B048-85BDC9FD1C3A}</a:tableStyleId>
              </a:tblPr>
              <a:tblGrid>
                <a:gridCol w="1682597">
                  <a:extLst>
                    <a:ext uri="{9D8B030D-6E8A-4147-A177-3AD203B41FA5}">
                      <a16:colId xmlns:a16="http://schemas.microsoft.com/office/drawing/2014/main" val="3252717077"/>
                    </a:ext>
                  </a:extLst>
                </a:gridCol>
                <a:gridCol w="1683153">
                  <a:extLst>
                    <a:ext uri="{9D8B030D-6E8A-4147-A177-3AD203B41FA5}">
                      <a16:colId xmlns:a16="http://schemas.microsoft.com/office/drawing/2014/main" val="3557785589"/>
                    </a:ext>
                  </a:extLst>
                </a:gridCol>
                <a:gridCol w="1674810">
                  <a:extLst>
                    <a:ext uri="{9D8B030D-6E8A-4147-A177-3AD203B41FA5}">
                      <a16:colId xmlns:a16="http://schemas.microsoft.com/office/drawing/2014/main" val="4121461657"/>
                    </a:ext>
                  </a:extLst>
                </a:gridCol>
              </a:tblGrid>
              <a:tr h="197949">
                <a:tc>
                  <a:txBody>
                    <a:bodyPr/>
                    <a:lstStyle/>
                    <a:p>
                      <a:pPr algn="ctr">
                        <a:lnSpc>
                          <a:spcPct val="115000"/>
                        </a:lnSpc>
                        <a:spcAft>
                          <a:spcPts val="0"/>
                        </a:spcAft>
                      </a:pPr>
                      <a:r>
                        <a:rPr lang="fr-FR" sz="800" dirty="0">
                          <a:solidFill>
                            <a:schemeClr val="tx1"/>
                          </a:solidFill>
                          <a:effectLst/>
                        </a:rPr>
                        <a:t>Instances</a:t>
                      </a:r>
                    </a:p>
                    <a:p>
                      <a:pPr algn="ctr">
                        <a:lnSpc>
                          <a:spcPct val="115000"/>
                        </a:lnSpc>
                        <a:spcAft>
                          <a:spcPts val="0"/>
                        </a:spcAft>
                      </a:pPr>
                      <a:r>
                        <a:rPr lang="fr-FR" sz="800" dirty="0">
                          <a:solidFill>
                            <a:schemeClr val="tx1"/>
                          </a:solidFill>
                          <a:effectLst/>
                        </a:rPr>
                        <a:t> </a:t>
                      </a:r>
                      <a:endParaRPr lang="fr-FR" sz="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208" marR="352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marL="0" algn="ctr" defTabSz="914400" rtl="0" eaLnBrk="1" latinLnBrk="0" hangingPunct="1">
                        <a:lnSpc>
                          <a:spcPct val="115000"/>
                        </a:lnSpc>
                        <a:spcAft>
                          <a:spcPts val="0"/>
                        </a:spcAft>
                      </a:pPr>
                      <a:r>
                        <a:rPr lang="fr-FR" sz="800" b="1" kern="1200" dirty="0">
                          <a:solidFill>
                            <a:schemeClr val="tx1"/>
                          </a:solidFill>
                          <a:effectLst/>
                          <a:latin typeface="+mn-lt"/>
                          <a:ea typeface="+mn-ea"/>
                          <a:cs typeface="+mn-cs"/>
                        </a:rPr>
                        <a:t>Périmètre</a:t>
                      </a:r>
                    </a:p>
                  </a:txBody>
                  <a:tcPr marL="35208" marR="352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marL="0" algn="ctr" defTabSz="914400" rtl="0" eaLnBrk="1" latinLnBrk="0" hangingPunct="1">
                        <a:lnSpc>
                          <a:spcPct val="115000"/>
                        </a:lnSpc>
                        <a:spcAft>
                          <a:spcPts val="0"/>
                        </a:spcAft>
                      </a:pPr>
                      <a:r>
                        <a:rPr lang="fr-FR" sz="800" b="1" kern="1200" dirty="0">
                          <a:solidFill>
                            <a:schemeClr val="tx1"/>
                          </a:solidFill>
                          <a:effectLst/>
                          <a:latin typeface="+mn-lt"/>
                          <a:ea typeface="+mn-ea"/>
                          <a:cs typeface="+mn-cs"/>
                        </a:rPr>
                        <a:t>Nombre</a:t>
                      </a:r>
                    </a:p>
                  </a:txBody>
                  <a:tcPr marL="35208" marR="352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extLst>
                  <a:ext uri="{0D108BD9-81ED-4DB2-BD59-A6C34878D82A}">
                    <a16:rowId xmlns:a16="http://schemas.microsoft.com/office/drawing/2014/main" val="2459315724"/>
                  </a:ext>
                </a:extLst>
              </a:tr>
              <a:tr h="197949">
                <a:tc>
                  <a:txBody>
                    <a:bodyPr/>
                    <a:lstStyle/>
                    <a:p>
                      <a:pPr algn="l">
                        <a:lnSpc>
                          <a:spcPct val="115000"/>
                        </a:lnSpc>
                        <a:spcAft>
                          <a:spcPts val="0"/>
                        </a:spcAft>
                      </a:pPr>
                      <a:r>
                        <a:rPr lang="fr-FR" sz="900" b="1" i="1" dirty="0">
                          <a:solidFill>
                            <a:schemeClr val="tx1"/>
                          </a:solidFill>
                          <a:effectLst/>
                        </a:rPr>
                        <a:t>CSA ministériel</a:t>
                      </a:r>
                    </a:p>
                    <a:p>
                      <a:pPr algn="l">
                        <a:lnSpc>
                          <a:spcPct val="115000"/>
                        </a:lnSpc>
                        <a:spcAft>
                          <a:spcPts val="0"/>
                        </a:spcAft>
                      </a:pPr>
                      <a:r>
                        <a:rPr lang="fr-FR" sz="800" b="0" i="1" dirty="0">
                          <a:solidFill>
                            <a:schemeClr val="tx1"/>
                          </a:solidFill>
                          <a:effectLst/>
                        </a:rPr>
                        <a:t> </a:t>
                      </a:r>
                      <a:endParaRPr lang="fr-FR" sz="800" b="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208" marR="352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900" b="1" i="1" dirty="0">
                          <a:effectLst/>
                        </a:rPr>
                        <a:t>éducation nationale</a:t>
                      </a:r>
                      <a:endParaRPr lang="fr-FR" sz="9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5208" marR="352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1000" b="1" i="1">
                          <a:effectLst/>
                        </a:rPr>
                        <a:t>1</a:t>
                      </a:r>
                      <a:endParaRPr lang="fr-FR" sz="1000" b="1" i="1">
                        <a:effectLst/>
                        <a:latin typeface="Times New Roman" panose="02020603050405020304" pitchFamily="18" charset="0"/>
                        <a:ea typeface="Calibri" panose="020F0502020204030204" pitchFamily="34" charset="0"/>
                        <a:cs typeface="Times New Roman" panose="02020603050405020304" pitchFamily="18" charset="0"/>
                      </a:endParaRPr>
                    </a:p>
                  </a:txBody>
                  <a:tcPr marL="35208" marR="352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94250517"/>
                  </a:ext>
                </a:extLst>
              </a:tr>
              <a:tr h="197949">
                <a:tc>
                  <a:txBody>
                    <a:bodyPr/>
                    <a:lstStyle/>
                    <a:p>
                      <a:pPr algn="l">
                        <a:lnSpc>
                          <a:spcPct val="115000"/>
                        </a:lnSpc>
                        <a:spcAft>
                          <a:spcPts val="0"/>
                        </a:spcAft>
                      </a:pPr>
                      <a:r>
                        <a:rPr lang="fr-FR" sz="900" b="1" i="1" dirty="0">
                          <a:solidFill>
                            <a:schemeClr val="tx1"/>
                          </a:solidFill>
                          <a:effectLst/>
                        </a:rPr>
                        <a:t>CSA ministériel</a:t>
                      </a:r>
                    </a:p>
                    <a:p>
                      <a:pPr algn="l">
                        <a:lnSpc>
                          <a:spcPct val="115000"/>
                        </a:lnSpc>
                        <a:spcAft>
                          <a:spcPts val="0"/>
                        </a:spcAft>
                      </a:pPr>
                      <a:r>
                        <a:rPr lang="fr-FR" sz="800" b="0" i="1" dirty="0">
                          <a:solidFill>
                            <a:schemeClr val="tx1"/>
                          </a:solidFill>
                          <a:effectLst/>
                        </a:rPr>
                        <a:t> </a:t>
                      </a:r>
                      <a:endParaRPr lang="fr-FR" sz="800" b="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208" marR="352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900" b="1" i="1" dirty="0">
                          <a:effectLst/>
                        </a:rPr>
                        <a:t>jeunesse et sports</a:t>
                      </a:r>
                      <a:endParaRPr lang="fr-FR" sz="9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5208" marR="352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1000" b="1" i="1">
                          <a:effectLst/>
                        </a:rPr>
                        <a:t>1</a:t>
                      </a:r>
                      <a:endParaRPr lang="fr-FR" sz="1000" b="1" i="1">
                        <a:effectLst/>
                        <a:latin typeface="Times New Roman" panose="02020603050405020304" pitchFamily="18" charset="0"/>
                        <a:ea typeface="Calibri" panose="020F0502020204030204" pitchFamily="34" charset="0"/>
                        <a:cs typeface="Times New Roman" panose="02020603050405020304" pitchFamily="18" charset="0"/>
                      </a:endParaRPr>
                    </a:p>
                  </a:txBody>
                  <a:tcPr marL="35208" marR="352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34640309"/>
                  </a:ext>
                </a:extLst>
              </a:tr>
              <a:tr h="197949">
                <a:tc>
                  <a:txBody>
                    <a:bodyPr/>
                    <a:lstStyle/>
                    <a:p>
                      <a:pPr algn="l">
                        <a:lnSpc>
                          <a:spcPct val="115000"/>
                        </a:lnSpc>
                        <a:spcAft>
                          <a:spcPts val="0"/>
                        </a:spcAft>
                      </a:pPr>
                      <a:r>
                        <a:rPr lang="fr-FR" sz="900" b="1" i="1" dirty="0">
                          <a:solidFill>
                            <a:schemeClr val="tx1"/>
                          </a:solidFill>
                          <a:effectLst/>
                        </a:rPr>
                        <a:t>CSA de proximité </a:t>
                      </a:r>
                      <a:r>
                        <a:rPr lang="fr-FR" sz="800" b="0" i="1" dirty="0">
                          <a:solidFill>
                            <a:schemeClr val="tx1"/>
                          </a:solidFill>
                          <a:effectLst/>
                        </a:rPr>
                        <a:t>(vote direct)</a:t>
                      </a:r>
                    </a:p>
                    <a:p>
                      <a:pPr algn="l">
                        <a:lnSpc>
                          <a:spcPct val="115000"/>
                        </a:lnSpc>
                        <a:spcAft>
                          <a:spcPts val="0"/>
                        </a:spcAft>
                      </a:pPr>
                      <a:r>
                        <a:rPr lang="fr-FR" sz="800" b="0" i="1" dirty="0">
                          <a:solidFill>
                            <a:schemeClr val="tx1"/>
                          </a:solidFill>
                          <a:effectLst/>
                        </a:rPr>
                        <a:t> </a:t>
                      </a:r>
                      <a:endParaRPr lang="fr-FR" sz="800" b="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208" marR="352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900" b="1" i="1" dirty="0">
                          <a:effectLst/>
                        </a:rPr>
                        <a:t>Académique</a:t>
                      </a:r>
                      <a:endParaRPr lang="fr-FR" sz="9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5208" marR="352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1000" b="1" i="1">
                          <a:effectLst/>
                        </a:rPr>
                        <a:t>30</a:t>
                      </a:r>
                      <a:endParaRPr lang="fr-FR" sz="1000" b="1" i="1">
                        <a:effectLst/>
                        <a:latin typeface="Times New Roman" panose="02020603050405020304" pitchFamily="18" charset="0"/>
                        <a:ea typeface="Calibri" panose="020F0502020204030204" pitchFamily="34" charset="0"/>
                        <a:cs typeface="Times New Roman" panose="02020603050405020304" pitchFamily="18" charset="0"/>
                      </a:endParaRPr>
                    </a:p>
                  </a:txBody>
                  <a:tcPr marL="35208" marR="352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87536637"/>
                  </a:ext>
                </a:extLst>
              </a:tr>
              <a:tr h="395898">
                <a:tc>
                  <a:txBody>
                    <a:bodyPr/>
                    <a:lstStyle/>
                    <a:p>
                      <a:pPr algn="l">
                        <a:lnSpc>
                          <a:spcPct val="115000"/>
                        </a:lnSpc>
                        <a:spcAft>
                          <a:spcPts val="0"/>
                        </a:spcAft>
                      </a:pPr>
                      <a:r>
                        <a:rPr lang="fr-FR" sz="900" b="1" i="1" dirty="0">
                          <a:solidFill>
                            <a:schemeClr val="tx1"/>
                          </a:solidFill>
                          <a:effectLst/>
                        </a:rPr>
                        <a:t>CSA spécial </a:t>
                      </a:r>
                      <a:r>
                        <a:rPr lang="fr-FR" sz="800" b="0" i="1" dirty="0">
                          <a:solidFill>
                            <a:schemeClr val="tx1"/>
                          </a:solidFill>
                          <a:effectLst/>
                        </a:rPr>
                        <a:t>(addition des suffrages recueillis aux CSA de proximité)</a:t>
                      </a:r>
                    </a:p>
                    <a:p>
                      <a:pPr algn="l">
                        <a:lnSpc>
                          <a:spcPct val="115000"/>
                        </a:lnSpc>
                        <a:spcAft>
                          <a:spcPts val="0"/>
                        </a:spcAft>
                      </a:pPr>
                      <a:r>
                        <a:rPr lang="fr-FR" sz="800" b="0" i="1" dirty="0">
                          <a:solidFill>
                            <a:schemeClr val="tx1"/>
                          </a:solidFill>
                          <a:effectLst/>
                        </a:rPr>
                        <a:t> </a:t>
                      </a:r>
                      <a:endParaRPr lang="fr-FR" sz="800" b="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208" marR="352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900" b="1" i="1" dirty="0">
                          <a:effectLst/>
                        </a:rPr>
                        <a:t>Région académique </a:t>
                      </a:r>
                      <a:endParaRPr lang="fr-FR" sz="9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5208" marR="352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1000" b="1" i="1" dirty="0">
                          <a:effectLst/>
                        </a:rPr>
                        <a:t>8</a:t>
                      </a:r>
                      <a:endParaRPr lang="fr-FR" sz="10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5208" marR="352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98773606"/>
                  </a:ext>
                </a:extLst>
              </a:tr>
              <a:tr h="494872">
                <a:tc>
                  <a:txBody>
                    <a:bodyPr/>
                    <a:lstStyle/>
                    <a:p>
                      <a:pPr algn="l">
                        <a:lnSpc>
                          <a:spcPct val="115000"/>
                        </a:lnSpc>
                        <a:spcAft>
                          <a:spcPts val="0"/>
                        </a:spcAft>
                      </a:pPr>
                      <a:r>
                        <a:rPr lang="fr-FR" sz="900" b="1" i="1" dirty="0">
                          <a:solidFill>
                            <a:schemeClr val="tx1"/>
                          </a:solidFill>
                          <a:effectLst/>
                        </a:rPr>
                        <a:t>CSA spécial </a:t>
                      </a:r>
                      <a:r>
                        <a:rPr lang="fr-FR" sz="800" b="0" i="1" dirty="0">
                          <a:solidFill>
                            <a:schemeClr val="tx1"/>
                          </a:solidFill>
                          <a:effectLst/>
                        </a:rPr>
                        <a:t>(désagrégation des suffrages recueillis aux CSA de proximité : services académiques)</a:t>
                      </a:r>
                    </a:p>
                    <a:p>
                      <a:pPr algn="l">
                        <a:lnSpc>
                          <a:spcPct val="115000"/>
                        </a:lnSpc>
                        <a:spcAft>
                          <a:spcPts val="0"/>
                        </a:spcAft>
                      </a:pPr>
                      <a:r>
                        <a:rPr lang="fr-FR" sz="800" b="0" i="1" dirty="0">
                          <a:solidFill>
                            <a:schemeClr val="tx1"/>
                          </a:solidFill>
                          <a:effectLst/>
                        </a:rPr>
                        <a:t> </a:t>
                      </a:r>
                      <a:endParaRPr lang="fr-FR" sz="800" b="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208" marR="352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900" b="1" i="1" dirty="0">
                          <a:effectLst/>
                        </a:rPr>
                        <a:t>Services académiques</a:t>
                      </a:r>
                      <a:endParaRPr lang="fr-FR" sz="9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5208" marR="352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1000" b="1" i="1" dirty="0">
                          <a:effectLst/>
                        </a:rPr>
                        <a:t>30</a:t>
                      </a:r>
                      <a:endParaRPr lang="fr-FR" sz="10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5208" marR="352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802532"/>
                  </a:ext>
                </a:extLst>
              </a:tr>
              <a:tr h="781004">
                <a:tc>
                  <a:txBody>
                    <a:bodyPr/>
                    <a:lstStyle/>
                    <a:p>
                      <a:pPr algn="l">
                        <a:lnSpc>
                          <a:spcPct val="115000"/>
                        </a:lnSpc>
                        <a:spcAft>
                          <a:spcPts val="0"/>
                        </a:spcAft>
                      </a:pPr>
                      <a:r>
                        <a:rPr lang="fr-FR" sz="900" b="1" i="1" dirty="0">
                          <a:solidFill>
                            <a:schemeClr val="tx1"/>
                          </a:solidFill>
                          <a:effectLst/>
                        </a:rPr>
                        <a:t>CSA spécial </a:t>
                      </a:r>
                      <a:r>
                        <a:rPr lang="fr-FR" sz="800" b="0" i="1" dirty="0">
                          <a:solidFill>
                            <a:schemeClr val="tx1"/>
                          </a:solidFill>
                          <a:effectLst/>
                        </a:rPr>
                        <a:t>(désagrégation des suffrages recueillis aux CSA de proximité : établissements du 1</a:t>
                      </a:r>
                      <a:r>
                        <a:rPr lang="fr-FR" sz="800" b="0" i="1" baseline="30000" dirty="0">
                          <a:solidFill>
                            <a:schemeClr val="tx1"/>
                          </a:solidFill>
                          <a:effectLst/>
                        </a:rPr>
                        <a:t>er</a:t>
                      </a:r>
                      <a:r>
                        <a:rPr lang="fr-FR" sz="800" b="0" i="1" dirty="0">
                          <a:solidFill>
                            <a:schemeClr val="tx1"/>
                          </a:solidFill>
                          <a:effectLst/>
                        </a:rPr>
                        <a:t> et du 2</a:t>
                      </a:r>
                      <a:r>
                        <a:rPr lang="fr-FR" sz="800" b="0" i="1" baseline="30000" dirty="0">
                          <a:solidFill>
                            <a:schemeClr val="tx1"/>
                          </a:solidFill>
                          <a:effectLst/>
                        </a:rPr>
                        <a:t>nd</a:t>
                      </a:r>
                      <a:r>
                        <a:rPr lang="fr-FR" sz="800" b="0" i="1" dirty="0">
                          <a:solidFill>
                            <a:schemeClr val="tx1"/>
                          </a:solidFill>
                          <a:effectLst/>
                        </a:rPr>
                        <a:t> degré dans le département)</a:t>
                      </a:r>
                    </a:p>
                    <a:p>
                      <a:pPr algn="l">
                        <a:lnSpc>
                          <a:spcPct val="115000"/>
                        </a:lnSpc>
                        <a:spcAft>
                          <a:spcPts val="0"/>
                        </a:spcAft>
                      </a:pPr>
                      <a:r>
                        <a:rPr lang="fr-FR" sz="800" b="0" i="1" dirty="0">
                          <a:solidFill>
                            <a:schemeClr val="tx1"/>
                          </a:solidFill>
                          <a:effectLst/>
                        </a:rPr>
                        <a:t> </a:t>
                      </a:r>
                    </a:p>
                    <a:p>
                      <a:pPr algn="l">
                        <a:lnSpc>
                          <a:spcPct val="115000"/>
                        </a:lnSpc>
                        <a:spcAft>
                          <a:spcPts val="0"/>
                        </a:spcAft>
                      </a:pPr>
                      <a:r>
                        <a:rPr lang="fr-FR" sz="800" b="0" i="1" dirty="0">
                          <a:solidFill>
                            <a:schemeClr val="tx1"/>
                          </a:solidFill>
                          <a:effectLst/>
                        </a:rPr>
                        <a:t> </a:t>
                      </a:r>
                      <a:endParaRPr lang="fr-FR" sz="800" b="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208" marR="352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900" b="1" i="1" dirty="0">
                          <a:effectLst/>
                        </a:rPr>
                        <a:t>Départemental </a:t>
                      </a:r>
                      <a:endParaRPr lang="fr-FR" sz="9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5208" marR="352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1000" b="1" i="1" dirty="0">
                          <a:effectLst/>
                        </a:rPr>
                        <a:t>95</a:t>
                      </a:r>
                      <a:endParaRPr lang="fr-FR" sz="10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5208" marR="352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886961"/>
                  </a:ext>
                </a:extLst>
              </a:tr>
              <a:tr h="197949">
                <a:tc>
                  <a:txBody>
                    <a:bodyPr/>
                    <a:lstStyle/>
                    <a:p>
                      <a:pPr algn="l">
                        <a:lnSpc>
                          <a:spcPct val="115000"/>
                        </a:lnSpc>
                        <a:spcAft>
                          <a:spcPts val="0"/>
                        </a:spcAft>
                      </a:pPr>
                      <a:r>
                        <a:rPr lang="fr-FR" sz="900" b="1" i="1" dirty="0">
                          <a:solidFill>
                            <a:schemeClr val="tx1"/>
                          </a:solidFill>
                          <a:effectLst/>
                        </a:rPr>
                        <a:t>CSA spécial de proximité</a:t>
                      </a:r>
                      <a:r>
                        <a:rPr lang="fr-FR" sz="800" b="1" i="1" dirty="0">
                          <a:solidFill>
                            <a:schemeClr val="tx1"/>
                          </a:solidFill>
                          <a:effectLst/>
                        </a:rPr>
                        <a:t> </a:t>
                      </a:r>
                      <a:r>
                        <a:rPr lang="fr-FR" sz="800" b="0" i="1" dirty="0">
                          <a:solidFill>
                            <a:schemeClr val="tx1"/>
                          </a:solidFill>
                          <a:effectLst/>
                        </a:rPr>
                        <a:t>(vote direct)</a:t>
                      </a:r>
                      <a:endParaRPr lang="fr-FR" sz="800" b="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208" marR="352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900" b="1" i="1" dirty="0">
                          <a:effectLst/>
                        </a:rPr>
                        <a:t>Vice-rectorats et Saint-Pierre-et-Miquelon</a:t>
                      </a:r>
                      <a:endParaRPr lang="fr-FR" sz="9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5208" marR="352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1000" b="1" i="1" dirty="0">
                          <a:effectLst/>
                        </a:rPr>
                        <a:t>4</a:t>
                      </a:r>
                      <a:endParaRPr lang="fr-FR" sz="10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5208" marR="352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03564249"/>
                  </a:ext>
                </a:extLst>
              </a:tr>
            </a:tbl>
          </a:graphicData>
        </a:graphic>
      </p:graphicFrame>
      <p:sp>
        <p:nvSpPr>
          <p:cNvPr id="3" name="Rectangle 1"/>
          <p:cNvSpPr>
            <a:spLocks noChangeArrowheads="1"/>
          </p:cNvSpPr>
          <p:nvPr/>
        </p:nvSpPr>
        <p:spPr bwMode="auto">
          <a:xfrm>
            <a:off x="3310505" y="151533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9" name="Imag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5" y="126320"/>
            <a:ext cx="360039" cy="399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461003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dirty="0" smtClean="0"/>
              <a:t>Elections professionnelles 2022</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7</a:t>
            </a:fld>
            <a:endParaRPr lang="fr-FR" dirty="0"/>
          </a:p>
        </p:txBody>
      </p:sp>
      <p:sp>
        <p:nvSpPr>
          <p:cNvPr id="7" name="Espace réservé du texte 6"/>
          <p:cNvSpPr>
            <a:spLocks noGrp="1"/>
          </p:cNvSpPr>
          <p:nvPr>
            <p:ph type="body" sz="quarter" idx="13"/>
          </p:nvPr>
        </p:nvSpPr>
        <p:spPr>
          <a:xfrm>
            <a:off x="2123728" y="180000"/>
            <a:ext cx="6660272" cy="360000"/>
          </a:xfrm>
        </p:spPr>
        <p:txBody>
          <a:bodyPr/>
          <a:lstStyle/>
          <a:p>
            <a:pPr marL="0" lvl="0" indent="0">
              <a:spcAft>
                <a:spcPts val="500"/>
              </a:spcAft>
              <a:buNone/>
            </a:pPr>
            <a:r>
              <a:rPr lang="fr-FR" sz="1400" dirty="0" smtClean="0">
                <a:solidFill>
                  <a:schemeClr val="tx2">
                    <a:lumMod val="75000"/>
                  </a:schemeClr>
                </a:solidFill>
              </a:rPr>
              <a:t>1</a:t>
            </a:r>
            <a:r>
              <a:rPr lang="fr-FR" sz="1400" baseline="30000" dirty="0" smtClean="0">
                <a:solidFill>
                  <a:schemeClr val="tx2">
                    <a:lumMod val="75000"/>
                  </a:schemeClr>
                </a:solidFill>
              </a:rPr>
              <a:t>ère</a:t>
            </a:r>
            <a:r>
              <a:rPr lang="fr-FR" sz="1400" dirty="0" smtClean="0">
                <a:solidFill>
                  <a:schemeClr val="tx2">
                    <a:lumMod val="75000"/>
                  </a:schemeClr>
                </a:solidFill>
              </a:rPr>
              <a:t> PARTIE </a:t>
            </a:r>
            <a:r>
              <a:rPr lang="fr-FR" sz="1400" dirty="0">
                <a:solidFill>
                  <a:schemeClr val="tx2">
                    <a:lumMod val="75000"/>
                  </a:schemeClr>
                </a:solidFill>
              </a:rPr>
              <a:t>: LES SCRUTINS DE 2022</a:t>
            </a:r>
          </a:p>
          <a:p>
            <a:pPr marL="0" indent="0">
              <a:buNone/>
            </a:pPr>
            <a:endParaRPr lang="fr-FR" sz="1400" cap="all" dirty="0">
              <a:solidFill>
                <a:schemeClr val="tx2"/>
              </a:solidFill>
              <a:effectLst>
                <a:outerShdw blurRad="38100" dist="38100" dir="2700000" algn="tl">
                  <a:srgbClr val="000000">
                    <a:alpha val="43137"/>
                  </a:srgbClr>
                </a:outerShdw>
              </a:effectLst>
            </a:endParaRPr>
          </a:p>
          <a:p>
            <a:pPr marL="0" indent="0">
              <a:buNone/>
            </a:pPr>
            <a:endParaRPr lang="fr-FR" sz="1400" cap="all" dirty="0">
              <a:solidFill>
                <a:schemeClr val="tx2"/>
              </a:solidFill>
              <a:effectLst>
                <a:outerShdw blurRad="38100" dist="38100" dir="2700000" algn="tl">
                  <a:srgbClr val="000000">
                    <a:alpha val="43137"/>
                  </a:srgbClr>
                </a:outerShdw>
              </a:effectLst>
            </a:endParaRPr>
          </a:p>
          <a:p>
            <a:pPr marL="0" indent="0">
              <a:buNone/>
            </a:pPr>
            <a:endParaRPr lang="fr-FR" sz="1400" cap="all" dirty="0">
              <a:solidFill>
                <a:schemeClr val="tx2">
                  <a:lumMod val="60000"/>
                  <a:lumOff val="40000"/>
                </a:schemeClr>
              </a:solidFill>
            </a:endParaRPr>
          </a:p>
          <a:p>
            <a:endParaRPr lang="fr-FR" dirty="0"/>
          </a:p>
        </p:txBody>
      </p:sp>
      <p:sp>
        <p:nvSpPr>
          <p:cNvPr id="8" name="Espace réservé du texte 7"/>
          <p:cNvSpPr txBox="1">
            <a:spLocks noGrp="1"/>
          </p:cNvSpPr>
          <p:nvPr>
            <p:ph sz="quarter" idx="14"/>
          </p:nvPr>
        </p:nvSpPr>
        <p:spPr>
          <a:xfrm>
            <a:off x="755576" y="987574"/>
            <a:ext cx="8207976" cy="2900794"/>
          </a:xfrm>
          <a:prstGeom prst="rect">
            <a:avLst/>
          </a:prstGeom>
          <a:noFill/>
        </p:spPr>
        <p:txBody>
          <a:bodyPr wrap="square" rtlCol="0">
            <a:spAutoFit/>
          </a:bodyPr>
          <a:lstStyle/>
          <a:p>
            <a:r>
              <a:rPr lang="fr-FR" sz="1600" b="1" dirty="0">
                <a:solidFill>
                  <a:schemeClr val="tx2">
                    <a:lumMod val="75000"/>
                  </a:schemeClr>
                </a:solidFill>
              </a:rPr>
              <a:t>2</a:t>
            </a:r>
            <a:r>
              <a:rPr lang="fr-FR" sz="1600" b="1" dirty="0" smtClean="0">
                <a:solidFill>
                  <a:schemeClr val="tx2">
                    <a:lumMod val="75000"/>
                  </a:schemeClr>
                </a:solidFill>
              </a:rPr>
              <a:t>. cartographie des comités sociaux d’administration (CSA) </a:t>
            </a:r>
            <a:r>
              <a:rPr lang="fr-FR" sz="1400" b="1" dirty="0">
                <a:solidFill>
                  <a:schemeClr val="tx2">
                    <a:lumMod val="75000"/>
                  </a:schemeClr>
                </a:solidFill>
              </a:rPr>
              <a:t>institués à compter des élections de </a:t>
            </a:r>
            <a:r>
              <a:rPr lang="fr-FR" sz="1400" b="1" dirty="0" smtClean="0">
                <a:solidFill>
                  <a:schemeClr val="tx2">
                    <a:lumMod val="75000"/>
                  </a:schemeClr>
                </a:solidFill>
              </a:rPr>
              <a:t>2022 au ministère de l’éducation nationale, de la jeunesse </a:t>
            </a:r>
            <a:r>
              <a:rPr lang="fr-FR" sz="1400" b="1" dirty="0">
                <a:solidFill>
                  <a:schemeClr val="tx2">
                    <a:lumMod val="75000"/>
                  </a:schemeClr>
                </a:solidFill>
              </a:rPr>
              <a:t>et </a:t>
            </a:r>
            <a:r>
              <a:rPr lang="fr-FR" sz="1400" b="1" dirty="0" smtClean="0">
                <a:solidFill>
                  <a:schemeClr val="tx2">
                    <a:lumMod val="75000"/>
                  </a:schemeClr>
                </a:solidFill>
              </a:rPr>
              <a:t>des sports (2/2)</a:t>
            </a:r>
          </a:p>
          <a:p>
            <a:endParaRPr lang="fr-FR" dirty="0"/>
          </a:p>
          <a:p>
            <a:r>
              <a:rPr lang="fr-FR" dirty="0"/>
              <a:t>-</a:t>
            </a:r>
            <a:r>
              <a:rPr lang="fr-FR" dirty="0" smtClean="0"/>
              <a:t>Les </a:t>
            </a:r>
            <a:r>
              <a:rPr lang="fr-FR" b="1" dirty="0">
                <a:solidFill>
                  <a:schemeClr val="tx2">
                    <a:lumMod val="75000"/>
                  </a:schemeClr>
                </a:solidFill>
              </a:rPr>
              <a:t>8 régions académiques dotées d’un CSA spécial de région académique sont les régions pluri-académiques </a:t>
            </a:r>
            <a:r>
              <a:rPr lang="fr-FR" dirty="0"/>
              <a:t>(Auvergne – Rhône-Alpes, Bourgogne – Franche-Comté, Grand-Est, Hauts-de-France, Ile-de-France, Nouvelle-Aquitaine, Occitanie, PACA). </a:t>
            </a:r>
            <a:endParaRPr lang="fr-FR" dirty="0" smtClean="0"/>
          </a:p>
          <a:p>
            <a:endParaRPr lang="fr-FR" dirty="0" smtClean="0"/>
          </a:p>
          <a:p>
            <a:r>
              <a:rPr lang="fr-FR" dirty="0" smtClean="0"/>
              <a:t>	Le </a:t>
            </a:r>
            <a:r>
              <a:rPr lang="fr-FR" dirty="0">
                <a:solidFill>
                  <a:schemeClr val="tx2">
                    <a:lumMod val="75000"/>
                  </a:schemeClr>
                </a:solidFill>
              </a:rPr>
              <a:t>CSA spécial de région académique sera constitué par addition des suffrages recueillis aux élections aux CSA </a:t>
            </a:r>
            <a:r>
              <a:rPr lang="fr-FR" dirty="0" smtClean="0">
                <a:solidFill>
                  <a:schemeClr val="tx2">
                    <a:lumMod val="75000"/>
                  </a:schemeClr>
                </a:solidFill>
              </a:rPr>
              <a:t>	académiques</a:t>
            </a:r>
            <a:r>
              <a:rPr lang="fr-FR" dirty="0">
                <a:solidFill>
                  <a:schemeClr val="tx2">
                    <a:lumMod val="75000"/>
                  </a:schemeClr>
                </a:solidFill>
              </a:rPr>
              <a:t>.</a:t>
            </a:r>
          </a:p>
          <a:p>
            <a:endParaRPr lang="fr-FR" dirty="0" smtClean="0"/>
          </a:p>
          <a:p>
            <a:r>
              <a:rPr lang="fr-FR" dirty="0" smtClean="0"/>
              <a:t>	</a:t>
            </a:r>
            <a:endParaRPr lang="fr-FR" sz="1600" b="1" dirty="0"/>
          </a:p>
          <a:p>
            <a:endParaRPr lang="fr-FR" sz="1100" b="1" dirty="0" smtClean="0"/>
          </a:p>
          <a:p>
            <a:endParaRPr lang="fr-FR" sz="1200" b="1" dirty="0" smtClean="0"/>
          </a:p>
          <a:p>
            <a:endParaRPr lang="fr-FR" sz="1400" b="1" cap="all" dirty="0">
              <a:solidFill>
                <a:schemeClr val="tx2">
                  <a:lumMod val="60000"/>
                  <a:lumOff val="40000"/>
                </a:schemeClr>
              </a:solidFill>
            </a:endParaRPr>
          </a:p>
        </p:txBody>
      </p:sp>
      <p:sp>
        <p:nvSpPr>
          <p:cNvPr id="3" name="Rectangle 1"/>
          <p:cNvSpPr>
            <a:spLocks noChangeArrowheads="1"/>
          </p:cNvSpPr>
          <p:nvPr/>
        </p:nvSpPr>
        <p:spPr bwMode="auto">
          <a:xfrm>
            <a:off x="3310505" y="151533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9" name="Flèche droite à entaille 8"/>
          <p:cNvSpPr/>
          <p:nvPr/>
        </p:nvSpPr>
        <p:spPr>
          <a:xfrm>
            <a:off x="1259632" y="2355726"/>
            <a:ext cx="288032" cy="72008"/>
          </a:xfrm>
          <a:prstGeom prst="notchedRightArrow">
            <a:avLst/>
          </a:prstGeom>
          <a:solidFill>
            <a:schemeClr val="tx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pic>
        <p:nvPicPr>
          <p:cNvPr id="10" name="Imag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160258"/>
            <a:ext cx="360039" cy="399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561849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dirty="0" smtClean="0"/>
              <a:t>Elections professionnelles 2022</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8</a:t>
            </a:fld>
            <a:endParaRPr lang="fr-FR" dirty="0"/>
          </a:p>
        </p:txBody>
      </p:sp>
      <p:sp>
        <p:nvSpPr>
          <p:cNvPr id="7" name="Espace réservé du texte 6"/>
          <p:cNvSpPr>
            <a:spLocks noGrp="1"/>
          </p:cNvSpPr>
          <p:nvPr>
            <p:ph type="body" sz="quarter" idx="13"/>
          </p:nvPr>
        </p:nvSpPr>
        <p:spPr>
          <a:xfrm>
            <a:off x="2123728" y="180000"/>
            <a:ext cx="6660272" cy="360000"/>
          </a:xfrm>
        </p:spPr>
        <p:txBody>
          <a:bodyPr/>
          <a:lstStyle/>
          <a:p>
            <a:pPr marL="0" lvl="0" indent="0">
              <a:spcAft>
                <a:spcPts val="500"/>
              </a:spcAft>
              <a:buNone/>
            </a:pPr>
            <a:r>
              <a:rPr lang="fr-FR" sz="1400" dirty="0" smtClean="0">
                <a:solidFill>
                  <a:schemeClr val="tx2">
                    <a:lumMod val="75000"/>
                  </a:schemeClr>
                </a:solidFill>
              </a:rPr>
              <a:t>1</a:t>
            </a:r>
            <a:r>
              <a:rPr lang="fr-FR" sz="1400" baseline="30000" dirty="0" smtClean="0">
                <a:solidFill>
                  <a:schemeClr val="tx2">
                    <a:lumMod val="75000"/>
                  </a:schemeClr>
                </a:solidFill>
              </a:rPr>
              <a:t>ère</a:t>
            </a:r>
            <a:r>
              <a:rPr lang="fr-FR" sz="1400" dirty="0" smtClean="0">
                <a:solidFill>
                  <a:schemeClr val="tx2">
                    <a:lumMod val="75000"/>
                  </a:schemeClr>
                </a:solidFill>
              </a:rPr>
              <a:t> PARTIE </a:t>
            </a:r>
            <a:r>
              <a:rPr lang="fr-FR" sz="1400" dirty="0">
                <a:solidFill>
                  <a:schemeClr val="tx2">
                    <a:lumMod val="75000"/>
                  </a:schemeClr>
                </a:solidFill>
              </a:rPr>
              <a:t>: LES SCRUTINS DE 2022</a:t>
            </a:r>
          </a:p>
          <a:p>
            <a:pPr marL="0" indent="0">
              <a:buNone/>
            </a:pPr>
            <a:endParaRPr lang="fr-FR" sz="1400" cap="all" dirty="0">
              <a:solidFill>
                <a:schemeClr val="tx2"/>
              </a:solidFill>
              <a:effectLst>
                <a:outerShdw blurRad="38100" dist="38100" dir="2700000" algn="tl">
                  <a:srgbClr val="000000">
                    <a:alpha val="43137"/>
                  </a:srgbClr>
                </a:outerShdw>
              </a:effectLst>
            </a:endParaRPr>
          </a:p>
          <a:p>
            <a:pPr marL="0" indent="0">
              <a:buNone/>
            </a:pPr>
            <a:endParaRPr lang="fr-FR" sz="1400" cap="all" dirty="0">
              <a:solidFill>
                <a:schemeClr val="tx2">
                  <a:lumMod val="60000"/>
                  <a:lumOff val="40000"/>
                </a:schemeClr>
              </a:solidFill>
            </a:endParaRPr>
          </a:p>
          <a:p>
            <a:endParaRPr lang="fr-FR" dirty="0"/>
          </a:p>
        </p:txBody>
      </p:sp>
      <p:sp>
        <p:nvSpPr>
          <p:cNvPr id="8" name="Espace réservé du texte 7"/>
          <p:cNvSpPr txBox="1">
            <a:spLocks noGrp="1"/>
          </p:cNvSpPr>
          <p:nvPr>
            <p:ph sz="quarter" idx="14"/>
          </p:nvPr>
        </p:nvSpPr>
        <p:spPr>
          <a:xfrm>
            <a:off x="1547664" y="448050"/>
            <a:ext cx="7308344" cy="1533753"/>
          </a:xfrm>
          <a:prstGeom prst="rect">
            <a:avLst/>
          </a:prstGeom>
          <a:noFill/>
        </p:spPr>
        <p:txBody>
          <a:bodyPr wrap="square" rtlCol="0">
            <a:spAutoFit/>
          </a:bodyPr>
          <a:lstStyle/>
          <a:p>
            <a:r>
              <a:rPr lang="fr-FR" sz="1600" b="1" dirty="0" smtClean="0">
                <a:solidFill>
                  <a:schemeClr val="tx2">
                    <a:lumMod val="75000"/>
                  </a:schemeClr>
                </a:solidFill>
              </a:rPr>
              <a:t>3. cartographie des CAP </a:t>
            </a:r>
            <a:r>
              <a:rPr lang="fr-FR" sz="1400" b="1" dirty="0">
                <a:solidFill>
                  <a:schemeClr val="tx2">
                    <a:lumMod val="75000"/>
                  </a:schemeClr>
                </a:solidFill>
              </a:rPr>
              <a:t>institués à compter des élections de </a:t>
            </a:r>
            <a:r>
              <a:rPr lang="fr-FR" sz="1400" b="1" dirty="0" smtClean="0">
                <a:solidFill>
                  <a:schemeClr val="tx2">
                    <a:lumMod val="75000"/>
                  </a:schemeClr>
                </a:solidFill>
              </a:rPr>
              <a:t>2022 au ministère de l’éducation nationale, de la jeunesse </a:t>
            </a:r>
            <a:r>
              <a:rPr lang="fr-FR" sz="1400" b="1" dirty="0">
                <a:solidFill>
                  <a:schemeClr val="tx2">
                    <a:lumMod val="75000"/>
                  </a:schemeClr>
                </a:solidFill>
              </a:rPr>
              <a:t>et </a:t>
            </a:r>
            <a:r>
              <a:rPr lang="fr-FR" sz="1400" b="1" dirty="0" smtClean="0">
                <a:solidFill>
                  <a:schemeClr val="tx2">
                    <a:lumMod val="75000"/>
                  </a:schemeClr>
                </a:solidFill>
              </a:rPr>
              <a:t>des sports</a:t>
            </a:r>
            <a:r>
              <a:rPr lang="fr-FR" sz="1400" b="1" dirty="0" smtClean="0"/>
              <a:t> </a:t>
            </a:r>
            <a:r>
              <a:rPr lang="fr-FR" sz="1400" b="1" dirty="0" smtClean="0">
                <a:solidFill>
                  <a:schemeClr val="tx2"/>
                </a:solidFill>
              </a:rPr>
              <a:t>1/3</a:t>
            </a:r>
            <a:endParaRPr lang="fr-FR" sz="1400" dirty="0">
              <a:solidFill>
                <a:schemeClr val="tx2"/>
              </a:solidFill>
            </a:endParaRPr>
          </a:p>
          <a:p>
            <a:endParaRPr lang="fr-FR" sz="1600" b="1" dirty="0"/>
          </a:p>
          <a:p>
            <a:endParaRPr lang="fr-FR" sz="1100" b="1" dirty="0" smtClean="0"/>
          </a:p>
          <a:p>
            <a:endParaRPr lang="fr-FR" sz="1200" b="1" dirty="0" smtClean="0"/>
          </a:p>
          <a:p>
            <a:endParaRPr lang="fr-FR" sz="1400" b="1" cap="all" dirty="0">
              <a:solidFill>
                <a:schemeClr val="tx2">
                  <a:lumMod val="60000"/>
                  <a:lumOff val="40000"/>
                </a:schemeClr>
              </a:solidFill>
            </a:endParaRPr>
          </a:p>
        </p:txBody>
      </p:sp>
      <p:sp>
        <p:nvSpPr>
          <p:cNvPr id="3" name="Rectangle 1"/>
          <p:cNvSpPr>
            <a:spLocks noChangeArrowheads="1"/>
          </p:cNvSpPr>
          <p:nvPr/>
        </p:nvSpPr>
        <p:spPr bwMode="auto">
          <a:xfrm>
            <a:off x="3310505" y="151533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graphicFrame>
        <p:nvGraphicFramePr>
          <p:cNvPr id="6" name="Tableau 5"/>
          <p:cNvGraphicFramePr>
            <a:graphicFrameLocks noGrp="1"/>
          </p:cNvGraphicFramePr>
          <p:nvPr>
            <p:extLst>
              <p:ext uri="{D42A27DB-BD31-4B8C-83A1-F6EECF244321}">
                <p14:modId xmlns:p14="http://schemas.microsoft.com/office/powerpoint/2010/main" val="4213650801"/>
              </p:ext>
            </p:extLst>
          </p:nvPr>
        </p:nvGraphicFramePr>
        <p:xfrm>
          <a:off x="1547664" y="1032936"/>
          <a:ext cx="6552728" cy="3672322"/>
        </p:xfrm>
        <a:graphic>
          <a:graphicData uri="http://schemas.openxmlformats.org/drawingml/2006/table">
            <a:tbl>
              <a:tblPr firstRow="1" firstCol="1" bandRow="1">
                <a:tableStyleId>{5C22544A-7EE6-4342-B048-85BDC9FD1C3A}</a:tableStyleId>
              </a:tblPr>
              <a:tblGrid>
                <a:gridCol w="4052678">
                  <a:extLst>
                    <a:ext uri="{9D8B030D-6E8A-4147-A177-3AD203B41FA5}">
                      <a16:colId xmlns:a16="http://schemas.microsoft.com/office/drawing/2014/main" val="1382669358"/>
                    </a:ext>
                  </a:extLst>
                </a:gridCol>
                <a:gridCol w="858293">
                  <a:extLst>
                    <a:ext uri="{9D8B030D-6E8A-4147-A177-3AD203B41FA5}">
                      <a16:colId xmlns:a16="http://schemas.microsoft.com/office/drawing/2014/main" val="3244438778"/>
                    </a:ext>
                  </a:extLst>
                </a:gridCol>
                <a:gridCol w="857740">
                  <a:extLst>
                    <a:ext uri="{9D8B030D-6E8A-4147-A177-3AD203B41FA5}">
                      <a16:colId xmlns:a16="http://schemas.microsoft.com/office/drawing/2014/main" val="562642991"/>
                    </a:ext>
                  </a:extLst>
                </a:gridCol>
                <a:gridCol w="784017">
                  <a:extLst>
                    <a:ext uri="{9D8B030D-6E8A-4147-A177-3AD203B41FA5}">
                      <a16:colId xmlns:a16="http://schemas.microsoft.com/office/drawing/2014/main" val="3897380179"/>
                    </a:ext>
                  </a:extLst>
                </a:gridCol>
              </a:tblGrid>
              <a:tr h="295569">
                <a:tc>
                  <a:txBody>
                    <a:bodyPr/>
                    <a:lstStyle/>
                    <a:p>
                      <a:pPr algn="ctr">
                        <a:lnSpc>
                          <a:spcPct val="115000"/>
                        </a:lnSpc>
                        <a:spcAft>
                          <a:spcPts val="0"/>
                        </a:spcAft>
                      </a:pPr>
                      <a:r>
                        <a:rPr lang="fr-FR" sz="900" i="1" dirty="0">
                          <a:solidFill>
                            <a:schemeClr val="tx1"/>
                          </a:solidFill>
                          <a:effectLst/>
                        </a:rPr>
                        <a:t>Corps</a:t>
                      </a:r>
                      <a:endParaRPr lang="fr-FR" sz="9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ctr">
                        <a:lnSpc>
                          <a:spcPct val="115000"/>
                        </a:lnSpc>
                        <a:spcAft>
                          <a:spcPts val="0"/>
                        </a:spcAft>
                      </a:pPr>
                      <a:r>
                        <a:rPr lang="fr-FR" sz="900" i="1" dirty="0">
                          <a:solidFill>
                            <a:schemeClr val="tx1"/>
                          </a:solidFill>
                          <a:effectLst/>
                        </a:rPr>
                        <a:t>CAP nationale</a:t>
                      </a:r>
                      <a:endParaRPr lang="fr-FR" sz="9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ctr">
                        <a:lnSpc>
                          <a:spcPct val="115000"/>
                        </a:lnSpc>
                        <a:spcAft>
                          <a:spcPts val="0"/>
                        </a:spcAft>
                      </a:pPr>
                      <a:r>
                        <a:rPr lang="fr-FR" sz="900" i="1" dirty="0">
                          <a:solidFill>
                            <a:schemeClr val="tx1"/>
                          </a:solidFill>
                          <a:effectLst/>
                        </a:rPr>
                        <a:t>CAP académique</a:t>
                      </a:r>
                      <a:endParaRPr lang="fr-FR" sz="9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ctr">
                        <a:lnSpc>
                          <a:spcPct val="115000"/>
                        </a:lnSpc>
                        <a:spcAft>
                          <a:spcPts val="0"/>
                        </a:spcAft>
                      </a:pPr>
                      <a:r>
                        <a:rPr lang="fr-FR" sz="900" i="1" dirty="0">
                          <a:solidFill>
                            <a:schemeClr val="tx1"/>
                          </a:solidFill>
                          <a:effectLst/>
                        </a:rPr>
                        <a:t>CAP locale</a:t>
                      </a:r>
                      <a:endParaRPr lang="fr-FR" sz="9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extLst>
                  <a:ext uri="{0D108BD9-81ED-4DB2-BD59-A6C34878D82A}">
                    <a16:rowId xmlns:a16="http://schemas.microsoft.com/office/drawing/2014/main" val="3758395399"/>
                  </a:ext>
                </a:extLst>
              </a:tr>
              <a:tr h="345779">
                <a:tc>
                  <a:txBody>
                    <a:bodyPr/>
                    <a:lstStyle/>
                    <a:p>
                      <a:pPr>
                        <a:lnSpc>
                          <a:spcPct val="115000"/>
                        </a:lnSpc>
                        <a:spcAft>
                          <a:spcPts val="0"/>
                        </a:spcAft>
                      </a:pPr>
                      <a:r>
                        <a:rPr lang="fr-FR" sz="700" b="0" i="1" dirty="0">
                          <a:solidFill>
                            <a:schemeClr val="tx1"/>
                          </a:solidFill>
                          <a:effectLst/>
                        </a:rPr>
                        <a:t>Inspecteurs généraux de l’éducation, du sport et de la recherche, administrateurs civils</a:t>
                      </a:r>
                    </a:p>
                    <a:p>
                      <a:pPr>
                        <a:lnSpc>
                          <a:spcPct val="115000"/>
                        </a:lnSpc>
                        <a:spcAft>
                          <a:spcPts val="0"/>
                        </a:spcAft>
                      </a:pPr>
                      <a:r>
                        <a:rPr lang="fr-FR" sz="700" b="0" i="1" dirty="0">
                          <a:solidFill>
                            <a:schemeClr val="tx1"/>
                          </a:solidFill>
                          <a:effectLst/>
                        </a:rPr>
                        <a:t> </a:t>
                      </a:r>
                      <a:endParaRPr lang="fr-FR" sz="700" b="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700" b="1" i="1" dirty="0">
                          <a:solidFill>
                            <a:schemeClr val="tx1"/>
                          </a:solidFill>
                          <a:effectLst/>
                        </a:rPr>
                        <a:t>X</a:t>
                      </a:r>
                      <a:endParaRPr lang="fr-FR" sz="7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ctr">
                        <a:lnSpc>
                          <a:spcPct val="115000"/>
                        </a:lnSpc>
                        <a:spcAft>
                          <a:spcPts val="0"/>
                        </a:spcAft>
                      </a:pPr>
                      <a:r>
                        <a:rPr lang="fr-FR" sz="700" b="1" i="1" dirty="0">
                          <a:solidFill>
                            <a:schemeClr val="tx1"/>
                          </a:solidFill>
                          <a:effectLst/>
                        </a:rPr>
                        <a:t> </a:t>
                      </a:r>
                      <a:endParaRPr lang="fr-FR" sz="7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700" b="1" i="1" dirty="0">
                          <a:solidFill>
                            <a:schemeClr val="tx1"/>
                          </a:solidFill>
                          <a:effectLst/>
                        </a:rPr>
                        <a:t> </a:t>
                      </a:r>
                      <a:endParaRPr lang="fr-FR" sz="7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86161033"/>
                  </a:ext>
                </a:extLst>
              </a:tr>
              <a:tr h="227310">
                <a:tc>
                  <a:txBody>
                    <a:bodyPr/>
                    <a:lstStyle/>
                    <a:p>
                      <a:pPr>
                        <a:lnSpc>
                          <a:spcPct val="115000"/>
                        </a:lnSpc>
                        <a:spcAft>
                          <a:spcPts val="0"/>
                        </a:spcAft>
                      </a:pPr>
                      <a:r>
                        <a:rPr lang="fr-FR" sz="700" b="0" i="1" dirty="0">
                          <a:solidFill>
                            <a:schemeClr val="tx1"/>
                          </a:solidFill>
                          <a:effectLst/>
                        </a:rPr>
                        <a:t>Personnels de direction des établissements d’enseignement ou de formation</a:t>
                      </a:r>
                    </a:p>
                    <a:p>
                      <a:pPr>
                        <a:lnSpc>
                          <a:spcPct val="115000"/>
                        </a:lnSpc>
                        <a:spcAft>
                          <a:spcPts val="0"/>
                        </a:spcAft>
                      </a:pPr>
                      <a:r>
                        <a:rPr lang="fr-FR" sz="700" b="0" i="1" dirty="0">
                          <a:solidFill>
                            <a:schemeClr val="tx1"/>
                          </a:solidFill>
                          <a:effectLst/>
                        </a:rPr>
                        <a:t> </a:t>
                      </a:r>
                      <a:endParaRPr lang="fr-FR" sz="700" b="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700" b="1" i="1" dirty="0">
                          <a:solidFill>
                            <a:schemeClr val="tx1"/>
                          </a:solidFill>
                          <a:effectLst/>
                        </a:rPr>
                        <a:t>X</a:t>
                      </a:r>
                      <a:endParaRPr lang="fr-FR" sz="7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ctr">
                        <a:lnSpc>
                          <a:spcPct val="115000"/>
                        </a:lnSpc>
                        <a:spcAft>
                          <a:spcPts val="0"/>
                        </a:spcAft>
                      </a:pPr>
                      <a:r>
                        <a:rPr lang="fr-FR" sz="700" b="1" i="1" dirty="0">
                          <a:solidFill>
                            <a:schemeClr val="tx1"/>
                          </a:solidFill>
                          <a:effectLst/>
                        </a:rPr>
                        <a:t>X</a:t>
                      </a:r>
                    </a:p>
                    <a:p>
                      <a:pPr algn="ctr">
                        <a:lnSpc>
                          <a:spcPct val="115000"/>
                        </a:lnSpc>
                        <a:spcAft>
                          <a:spcPts val="0"/>
                        </a:spcAft>
                      </a:pPr>
                      <a:r>
                        <a:rPr lang="fr-FR" sz="700" b="1" i="1" dirty="0">
                          <a:solidFill>
                            <a:schemeClr val="tx1"/>
                          </a:solidFill>
                          <a:effectLst/>
                        </a:rPr>
                        <a:t> </a:t>
                      </a:r>
                      <a:endParaRPr lang="fr-FR" sz="7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ctr">
                        <a:lnSpc>
                          <a:spcPct val="115000"/>
                        </a:lnSpc>
                        <a:spcAft>
                          <a:spcPts val="0"/>
                        </a:spcAft>
                      </a:pPr>
                      <a:r>
                        <a:rPr lang="fr-FR" sz="700" b="1" i="1">
                          <a:solidFill>
                            <a:schemeClr val="tx1"/>
                          </a:solidFill>
                          <a:effectLst/>
                        </a:rPr>
                        <a:t> </a:t>
                      </a:r>
                      <a:endParaRPr lang="fr-FR" sz="700" b="1" i="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9815991"/>
                  </a:ext>
                </a:extLst>
              </a:tr>
              <a:tr h="345779">
                <a:tc>
                  <a:txBody>
                    <a:bodyPr/>
                    <a:lstStyle/>
                    <a:p>
                      <a:pPr>
                        <a:lnSpc>
                          <a:spcPct val="115000"/>
                        </a:lnSpc>
                        <a:spcAft>
                          <a:spcPts val="0"/>
                        </a:spcAft>
                      </a:pPr>
                      <a:r>
                        <a:rPr lang="fr-FR" sz="700" b="0" i="1" dirty="0">
                          <a:solidFill>
                            <a:schemeClr val="tx1"/>
                          </a:solidFill>
                          <a:effectLst/>
                        </a:rPr>
                        <a:t>Inspecteurs d’académie – inspecteurs pédagogiques régionaux, inspecteurs de l’éducation nationale, inspecteurs de la jeunesse et des sports</a:t>
                      </a:r>
                    </a:p>
                    <a:p>
                      <a:pPr>
                        <a:lnSpc>
                          <a:spcPct val="115000"/>
                        </a:lnSpc>
                        <a:spcAft>
                          <a:spcPts val="0"/>
                        </a:spcAft>
                      </a:pPr>
                      <a:r>
                        <a:rPr lang="fr-FR" sz="700" b="0" i="1" dirty="0">
                          <a:solidFill>
                            <a:schemeClr val="tx1"/>
                          </a:solidFill>
                          <a:effectLst/>
                        </a:rPr>
                        <a:t> </a:t>
                      </a:r>
                      <a:endParaRPr lang="fr-FR" sz="700" b="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700" b="1" i="1" dirty="0">
                          <a:solidFill>
                            <a:schemeClr val="tx1"/>
                          </a:solidFill>
                          <a:effectLst/>
                        </a:rPr>
                        <a:t>X</a:t>
                      </a:r>
                      <a:endParaRPr lang="fr-FR" sz="7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ctr">
                        <a:lnSpc>
                          <a:spcPct val="115000"/>
                        </a:lnSpc>
                        <a:spcAft>
                          <a:spcPts val="0"/>
                        </a:spcAft>
                      </a:pPr>
                      <a:r>
                        <a:rPr lang="fr-FR" sz="700" b="1" i="1" dirty="0">
                          <a:solidFill>
                            <a:schemeClr val="tx1"/>
                          </a:solidFill>
                          <a:effectLst/>
                        </a:rPr>
                        <a:t> </a:t>
                      </a:r>
                      <a:endParaRPr lang="fr-FR" sz="7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700" b="1" i="1" dirty="0">
                          <a:solidFill>
                            <a:schemeClr val="tx1"/>
                          </a:solidFill>
                          <a:effectLst/>
                        </a:rPr>
                        <a:t> </a:t>
                      </a:r>
                      <a:endParaRPr lang="fr-FR" sz="7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42389759"/>
                  </a:ext>
                </a:extLst>
              </a:tr>
              <a:tr h="227310">
                <a:tc>
                  <a:txBody>
                    <a:bodyPr/>
                    <a:lstStyle/>
                    <a:p>
                      <a:pPr>
                        <a:lnSpc>
                          <a:spcPct val="115000"/>
                        </a:lnSpc>
                        <a:spcAft>
                          <a:spcPts val="0"/>
                        </a:spcAft>
                      </a:pPr>
                      <a:r>
                        <a:rPr lang="fr-FR" sz="700" b="0" i="1" dirty="0">
                          <a:solidFill>
                            <a:schemeClr val="tx1"/>
                          </a:solidFill>
                          <a:effectLst/>
                        </a:rPr>
                        <a:t>Médecins de l’éducation nationale</a:t>
                      </a:r>
                    </a:p>
                    <a:p>
                      <a:pPr>
                        <a:lnSpc>
                          <a:spcPct val="115000"/>
                        </a:lnSpc>
                        <a:spcAft>
                          <a:spcPts val="0"/>
                        </a:spcAft>
                      </a:pPr>
                      <a:r>
                        <a:rPr lang="fr-FR" sz="700" b="0" i="1" dirty="0">
                          <a:solidFill>
                            <a:schemeClr val="tx1"/>
                          </a:solidFill>
                          <a:effectLst/>
                        </a:rPr>
                        <a:t> </a:t>
                      </a:r>
                      <a:endParaRPr lang="fr-FR" sz="700" b="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700" b="1" i="1" dirty="0">
                          <a:solidFill>
                            <a:schemeClr val="tx1"/>
                          </a:solidFill>
                          <a:effectLst/>
                        </a:rPr>
                        <a:t>X</a:t>
                      </a:r>
                      <a:endParaRPr lang="fr-FR" sz="7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ctr">
                        <a:lnSpc>
                          <a:spcPct val="115000"/>
                        </a:lnSpc>
                        <a:spcAft>
                          <a:spcPts val="0"/>
                        </a:spcAft>
                      </a:pPr>
                      <a:r>
                        <a:rPr lang="fr-FR" sz="700" b="1" i="1" dirty="0">
                          <a:solidFill>
                            <a:schemeClr val="tx1"/>
                          </a:solidFill>
                          <a:effectLst/>
                        </a:rPr>
                        <a:t> </a:t>
                      </a:r>
                      <a:endParaRPr lang="fr-FR" sz="7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700" b="1" i="1">
                          <a:solidFill>
                            <a:schemeClr val="tx1"/>
                          </a:solidFill>
                          <a:effectLst/>
                        </a:rPr>
                        <a:t> </a:t>
                      </a:r>
                      <a:endParaRPr lang="fr-FR" sz="700" b="1" i="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4636397"/>
                  </a:ext>
                </a:extLst>
              </a:tr>
              <a:tr h="1293527">
                <a:tc>
                  <a:txBody>
                    <a:bodyPr/>
                    <a:lstStyle/>
                    <a:p>
                      <a:pPr>
                        <a:lnSpc>
                          <a:spcPct val="115000"/>
                        </a:lnSpc>
                        <a:spcAft>
                          <a:spcPts val="0"/>
                        </a:spcAft>
                      </a:pPr>
                      <a:r>
                        <a:rPr lang="fr-FR" sz="700" b="0" i="1" dirty="0">
                          <a:solidFill>
                            <a:schemeClr val="tx1"/>
                          </a:solidFill>
                          <a:effectLst/>
                        </a:rPr>
                        <a:t>Professeurs de chaires supérieures, professeurs agrégés de l’enseignement du second degré, professeurs certifiés, adjoints d’enseignement, professeurs d’éducation physique et sportive, chargés d’enseignement d’éducation physique et sportive, professeurs de lycée professionnel, professeurs de l’école nationale supérieure d’arts et métiers, conseillers principaux d’éducation, psychologues de l’éducation </a:t>
                      </a:r>
                      <a:r>
                        <a:rPr lang="fr-FR" sz="700" b="0" i="1" dirty="0" smtClean="0">
                          <a:solidFill>
                            <a:schemeClr val="tx1"/>
                          </a:solidFill>
                          <a:effectLst/>
                        </a:rPr>
                        <a:t>nationale, PEGC</a:t>
                      </a:r>
                      <a:endParaRPr lang="fr-FR" sz="700" b="0" i="1" dirty="0">
                        <a:solidFill>
                          <a:schemeClr val="tx1"/>
                        </a:solidFill>
                        <a:effectLst/>
                      </a:endParaRPr>
                    </a:p>
                    <a:p>
                      <a:pPr>
                        <a:lnSpc>
                          <a:spcPct val="115000"/>
                        </a:lnSpc>
                        <a:spcAft>
                          <a:spcPts val="0"/>
                        </a:spcAft>
                      </a:pPr>
                      <a:r>
                        <a:rPr lang="fr-FR" sz="700" b="0" i="1" dirty="0">
                          <a:solidFill>
                            <a:schemeClr val="tx1"/>
                          </a:solidFill>
                          <a:effectLst/>
                        </a:rPr>
                        <a:t> </a:t>
                      </a:r>
                      <a:endParaRPr lang="fr-FR" sz="700" b="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700" b="1" i="1" dirty="0">
                          <a:solidFill>
                            <a:schemeClr val="tx1"/>
                          </a:solidFill>
                          <a:effectLst/>
                        </a:rPr>
                        <a:t>X</a:t>
                      </a:r>
                    </a:p>
                    <a:p>
                      <a:pPr algn="ctr">
                        <a:lnSpc>
                          <a:spcPct val="115000"/>
                        </a:lnSpc>
                        <a:spcAft>
                          <a:spcPts val="0"/>
                        </a:spcAft>
                      </a:pPr>
                      <a:r>
                        <a:rPr lang="fr-FR" sz="700" b="1" i="1" dirty="0">
                          <a:solidFill>
                            <a:schemeClr val="tx1"/>
                          </a:solidFill>
                          <a:effectLst/>
                        </a:rPr>
                        <a:t> </a:t>
                      </a:r>
                    </a:p>
                    <a:p>
                      <a:pPr algn="ctr">
                        <a:lnSpc>
                          <a:spcPct val="115000"/>
                        </a:lnSpc>
                        <a:spcAft>
                          <a:spcPts val="0"/>
                        </a:spcAft>
                      </a:pPr>
                      <a:r>
                        <a:rPr lang="fr-FR" sz="700" b="1" i="1" dirty="0">
                          <a:solidFill>
                            <a:schemeClr val="tx1"/>
                          </a:solidFill>
                          <a:effectLst/>
                        </a:rPr>
                        <a:t>Compétente à l’égard des agents de ces corps ne relevant pas d’une CAP académique (agents hors académie)</a:t>
                      </a:r>
                      <a:endParaRPr lang="fr-FR" sz="7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ctr">
                        <a:lnSpc>
                          <a:spcPct val="115000"/>
                        </a:lnSpc>
                        <a:spcAft>
                          <a:spcPts val="0"/>
                        </a:spcAft>
                      </a:pPr>
                      <a:r>
                        <a:rPr lang="fr-FR" sz="700" b="1" i="1" dirty="0">
                          <a:solidFill>
                            <a:schemeClr val="tx1"/>
                          </a:solidFill>
                          <a:effectLst/>
                        </a:rPr>
                        <a:t>X</a:t>
                      </a:r>
                    </a:p>
                    <a:p>
                      <a:pPr algn="ctr">
                        <a:lnSpc>
                          <a:spcPct val="115000"/>
                        </a:lnSpc>
                        <a:spcAft>
                          <a:spcPts val="0"/>
                        </a:spcAft>
                      </a:pPr>
                      <a:endParaRPr lang="fr-FR" sz="700" b="1" i="1" dirty="0" smtClean="0">
                        <a:solidFill>
                          <a:schemeClr val="tx1"/>
                        </a:solidFill>
                        <a:effectLst/>
                      </a:endParaRPr>
                    </a:p>
                    <a:p>
                      <a:pPr algn="ctr">
                        <a:lnSpc>
                          <a:spcPct val="115000"/>
                        </a:lnSpc>
                        <a:spcAft>
                          <a:spcPts val="0"/>
                        </a:spcAft>
                      </a:pPr>
                      <a:r>
                        <a:rPr lang="fr-FR" sz="700" b="1" i="1" dirty="0" smtClean="0">
                          <a:solidFill>
                            <a:schemeClr val="tx1"/>
                          </a:solidFill>
                          <a:effectLst/>
                        </a:rPr>
                        <a:t>Le périmètre</a:t>
                      </a:r>
                      <a:r>
                        <a:rPr lang="fr-FR" sz="700" b="1" i="1" baseline="0" dirty="0" smtClean="0">
                          <a:solidFill>
                            <a:schemeClr val="tx1"/>
                          </a:solidFill>
                          <a:effectLst/>
                        </a:rPr>
                        <a:t> des CAP académiques est étendu au corps des PEGC, corps à gestion académique</a:t>
                      </a:r>
                      <a:r>
                        <a:rPr lang="fr-FR" sz="700" b="1" i="1" dirty="0">
                          <a:solidFill>
                            <a:schemeClr val="tx1"/>
                          </a:solidFill>
                          <a:effectLst/>
                        </a:rPr>
                        <a:t> </a:t>
                      </a:r>
                      <a:endParaRPr lang="fr-FR" sz="7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ctr">
                        <a:lnSpc>
                          <a:spcPct val="115000"/>
                        </a:lnSpc>
                        <a:spcAft>
                          <a:spcPts val="0"/>
                        </a:spcAft>
                      </a:pPr>
                      <a:r>
                        <a:rPr lang="fr-FR" sz="700" b="1" i="1" dirty="0">
                          <a:solidFill>
                            <a:schemeClr val="tx1"/>
                          </a:solidFill>
                          <a:effectLst/>
                        </a:rPr>
                        <a:t>X</a:t>
                      </a:r>
                    </a:p>
                    <a:p>
                      <a:pPr algn="ctr">
                        <a:lnSpc>
                          <a:spcPct val="115000"/>
                        </a:lnSpc>
                        <a:spcAft>
                          <a:spcPts val="0"/>
                        </a:spcAft>
                      </a:pPr>
                      <a:r>
                        <a:rPr lang="fr-FR" sz="700" b="1" i="1" dirty="0">
                          <a:solidFill>
                            <a:schemeClr val="tx1"/>
                          </a:solidFill>
                          <a:effectLst/>
                        </a:rPr>
                        <a:t>Auprès des VR de Nouvelle-Calédonie et de Polynésie Française</a:t>
                      </a:r>
                      <a:endParaRPr lang="fr-FR" sz="7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extLst>
                  <a:ext uri="{0D108BD9-81ED-4DB2-BD59-A6C34878D82A}">
                    <a16:rowId xmlns:a16="http://schemas.microsoft.com/office/drawing/2014/main" val="2136234713"/>
                  </a:ext>
                </a:extLst>
              </a:tr>
              <a:tr h="345779">
                <a:tc>
                  <a:txBody>
                    <a:bodyPr/>
                    <a:lstStyle/>
                    <a:p>
                      <a:pPr>
                        <a:lnSpc>
                          <a:spcPct val="115000"/>
                        </a:lnSpc>
                        <a:spcAft>
                          <a:spcPts val="0"/>
                        </a:spcAft>
                      </a:pPr>
                      <a:r>
                        <a:rPr lang="fr-FR" sz="700" b="0" i="1" dirty="0">
                          <a:solidFill>
                            <a:schemeClr val="tx1"/>
                          </a:solidFill>
                          <a:effectLst/>
                        </a:rPr>
                        <a:t>Conseillers techniques et pédagogiques supérieurs, professeurs de sport et conseillers d’éducation populaire et de jeunesse </a:t>
                      </a:r>
                    </a:p>
                    <a:p>
                      <a:pPr>
                        <a:lnSpc>
                          <a:spcPct val="115000"/>
                        </a:lnSpc>
                        <a:spcAft>
                          <a:spcPts val="0"/>
                        </a:spcAft>
                      </a:pPr>
                      <a:r>
                        <a:rPr lang="fr-FR" sz="700" b="0" i="1" dirty="0">
                          <a:solidFill>
                            <a:schemeClr val="tx1"/>
                          </a:solidFill>
                          <a:effectLst/>
                        </a:rPr>
                        <a:t> </a:t>
                      </a:r>
                      <a:endParaRPr lang="fr-FR" sz="700" b="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700" b="1" i="1" dirty="0">
                          <a:solidFill>
                            <a:schemeClr val="tx1"/>
                          </a:solidFill>
                          <a:effectLst/>
                        </a:rPr>
                        <a:t>X</a:t>
                      </a:r>
                      <a:endParaRPr lang="fr-FR" sz="7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ctr">
                        <a:lnSpc>
                          <a:spcPct val="115000"/>
                        </a:lnSpc>
                        <a:spcAft>
                          <a:spcPts val="0"/>
                        </a:spcAft>
                      </a:pPr>
                      <a:r>
                        <a:rPr lang="fr-FR" sz="700" b="1" i="1" dirty="0">
                          <a:solidFill>
                            <a:schemeClr val="tx1"/>
                          </a:solidFill>
                          <a:effectLst/>
                        </a:rPr>
                        <a:t> </a:t>
                      </a:r>
                      <a:endParaRPr lang="fr-FR" sz="7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700" b="1" i="1" dirty="0">
                          <a:solidFill>
                            <a:schemeClr val="tx1"/>
                          </a:solidFill>
                          <a:effectLst/>
                        </a:rPr>
                        <a:t> </a:t>
                      </a:r>
                      <a:endParaRPr lang="fr-FR" sz="7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3958697"/>
                  </a:ext>
                </a:extLst>
              </a:tr>
              <a:tr h="33724">
                <a:tc>
                  <a:txBody>
                    <a:bodyPr/>
                    <a:lstStyle/>
                    <a:p>
                      <a:pPr>
                        <a:lnSpc>
                          <a:spcPct val="115000"/>
                        </a:lnSpc>
                        <a:spcAft>
                          <a:spcPts val="0"/>
                        </a:spcAft>
                      </a:pPr>
                      <a:r>
                        <a:rPr lang="fr-FR" sz="700" b="0" i="1" dirty="0">
                          <a:solidFill>
                            <a:schemeClr val="tx1"/>
                          </a:solidFill>
                          <a:effectLst/>
                        </a:rPr>
                        <a:t>Infirmières et infirmiers du ministère chargé de l’éducation nationale</a:t>
                      </a:r>
                    </a:p>
                    <a:p>
                      <a:pPr>
                        <a:lnSpc>
                          <a:spcPct val="115000"/>
                        </a:lnSpc>
                        <a:spcAft>
                          <a:spcPts val="0"/>
                        </a:spcAft>
                      </a:pPr>
                      <a:r>
                        <a:rPr lang="fr-FR" sz="700" b="0" i="1" dirty="0">
                          <a:solidFill>
                            <a:schemeClr val="tx1"/>
                          </a:solidFill>
                          <a:effectLst/>
                        </a:rPr>
                        <a:t> </a:t>
                      </a:r>
                      <a:endParaRPr lang="fr-FR" sz="700" b="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700" b="1" i="1" dirty="0">
                          <a:solidFill>
                            <a:schemeClr val="tx1"/>
                          </a:solidFill>
                          <a:effectLst/>
                        </a:rPr>
                        <a:t>X</a:t>
                      </a:r>
                      <a:endParaRPr lang="fr-FR" sz="7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ctr">
                        <a:lnSpc>
                          <a:spcPct val="115000"/>
                        </a:lnSpc>
                        <a:spcAft>
                          <a:spcPts val="0"/>
                        </a:spcAft>
                      </a:pPr>
                      <a:r>
                        <a:rPr lang="fr-FR" sz="700" b="1" i="1" dirty="0">
                          <a:solidFill>
                            <a:schemeClr val="tx1"/>
                          </a:solidFill>
                          <a:effectLst/>
                        </a:rPr>
                        <a:t> </a:t>
                      </a:r>
                      <a:endParaRPr lang="fr-FR" sz="7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700" b="1" i="1" dirty="0">
                          <a:solidFill>
                            <a:schemeClr val="tx1"/>
                          </a:solidFill>
                          <a:effectLst/>
                        </a:rPr>
                        <a:t> </a:t>
                      </a:r>
                      <a:endParaRPr lang="fr-FR" sz="7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13720066"/>
                  </a:ext>
                </a:extLst>
              </a:tr>
              <a:tr h="227310">
                <a:tc>
                  <a:txBody>
                    <a:bodyPr/>
                    <a:lstStyle/>
                    <a:p>
                      <a:pPr algn="just">
                        <a:spcAft>
                          <a:spcPts val="600"/>
                        </a:spcAft>
                      </a:pPr>
                      <a:r>
                        <a:rPr lang="fr-FR" sz="700" b="0" i="1" dirty="0">
                          <a:solidFill>
                            <a:schemeClr val="tx1"/>
                          </a:solidFill>
                          <a:effectLst/>
                        </a:rPr>
                        <a:t>Attachés d’administration de l’Etat</a:t>
                      </a:r>
                      <a:endParaRPr lang="fr-FR" sz="700" b="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700" b="1" i="1" dirty="0">
                          <a:solidFill>
                            <a:schemeClr val="tx1"/>
                          </a:solidFill>
                          <a:effectLst/>
                        </a:rPr>
                        <a:t> </a:t>
                      </a:r>
                      <a:endParaRPr lang="fr-FR" sz="7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700" b="1" i="1" dirty="0">
                          <a:solidFill>
                            <a:schemeClr val="tx1"/>
                          </a:solidFill>
                          <a:effectLst/>
                        </a:rPr>
                        <a:t>X</a:t>
                      </a:r>
                    </a:p>
                    <a:p>
                      <a:pPr algn="ctr">
                        <a:lnSpc>
                          <a:spcPct val="115000"/>
                        </a:lnSpc>
                        <a:spcAft>
                          <a:spcPts val="0"/>
                        </a:spcAft>
                      </a:pPr>
                      <a:r>
                        <a:rPr lang="fr-FR" sz="700" b="1" i="1" dirty="0">
                          <a:solidFill>
                            <a:schemeClr val="tx1"/>
                          </a:solidFill>
                          <a:effectLst/>
                        </a:rPr>
                        <a:t> </a:t>
                      </a:r>
                      <a:endParaRPr lang="fr-FR" sz="7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ctr">
                        <a:lnSpc>
                          <a:spcPct val="115000"/>
                        </a:lnSpc>
                        <a:spcAft>
                          <a:spcPts val="0"/>
                        </a:spcAft>
                      </a:pPr>
                      <a:r>
                        <a:rPr lang="fr-FR" sz="700" b="1" i="1" dirty="0">
                          <a:solidFill>
                            <a:schemeClr val="tx1"/>
                          </a:solidFill>
                          <a:effectLst/>
                        </a:rPr>
                        <a:t> </a:t>
                      </a:r>
                      <a:endParaRPr lang="fr-FR" sz="7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330" marR="303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2312395"/>
                  </a:ext>
                </a:extLst>
              </a:tr>
            </a:tbl>
          </a:graphicData>
        </a:graphic>
      </p:graphicFrame>
      <p:sp>
        <p:nvSpPr>
          <p:cNvPr id="9" name="Rectangle 1"/>
          <p:cNvSpPr>
            <a:spLocks noChangeArrowheads="1"/>
          </p:cNvSpPr>
          <p:nvPr/>
        </p:nvSpPr>
        <p:spPr bwMode="auto">
          <a:xfrm>
            <a:off x="2662238" y="18129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r>
            <a:br>
              <a:rPr kumimoji="0" lang="fr-FR" altLang="fr-F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endParaRPr kumimoji="0" lang="fr-FR" altLang="fr-FR"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anose="020B0604020202020204" pitchFamily="34" charset="0"/>
            </a:endParaRPr>
          </a:p>
        </p:txBody>
      </p:sp>
      <p:pic>
        <p:nvPicPr>
          <p:cNvPr id="10" name="Imag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0969" y="114323"/>
            <a:ext cx="360039" cy="399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86397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dirty="0" smtClean="0"/>
              <a:t>Elections professionnelles 2022</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9</a:t>
            </a:fld>
            <a:endParaRPr lang="fr-FR" dirty="0"/>
          </a:p>
        </p:txBody>
      </p:sp>
      <p:sp>
        <p:nvSpPr>
          <p:cNvPr id="7" name="Espace réservé du texte 6"/>
          <p:cNvSpPr>
            <a:spLocks noGrp="1"/>
          </p:cNvSpPr>
          <p:nvPr>
            <p:ph type="body" sz="quarter" idx="13"/>
          </p:nvPr>
        </p:nvSpPr>
        <p:spPr>
          <a:xfrm>
            <a:off x="2123728" y="180000"/>
            <a:ext cx="6660272" cy="360000"/>
          </a:xfrm>
        </p:spPr>
        <p:txBody>
          <a:bodyPr/>
          <a:lstStyle/>
          <a:p>
            <a:pPr marL="0" lvl="0" indent="0">
              <a:spcAft>
                <a:spcPts val="500"/>
              </a:spcAft>
              <a:buNone/>
            </a:pPr>
            <a:r>
              <a:rPr lang="fr-FR" sz="1400" dirty="0" smtClean="0">
                <a:solidFill>
                  <a:schemeClr val="tx2">
                    <a:lumMod val="75000"/>
                  </a:schemeClr>
                </a:solidFill>
              </a:rPr>
              <a:t>1</a:t>
            </a:r>
            <a:r>
              <a:rPr lang="fr-FR" sz="1400" baseline="30000" dirty="0" smtClean="0">
                <a:solidFill>
                  <a:schemeClr val="tx2">
                    <a:lumMod val="75000"/>
                  </a:schemeClr>
                </a:solidFill>
              </a:rPr>
              <a:t>ère</a:t>
            </a:r>
            <a:r>
              <a:rPr lang="fr-FR" sz="1400" dirty="0" smtClean="0">
                <a:solidFill>
                  <a:schemeClr val="tx2">
                    <a:lumMod val="75000"/>
                  </a:schemeClr>
                </a:solidFill>
              </a:rPr>
              <a:t> PARTIE </a:t>
            </a:r>
            <a:r>
              <a:rPr lang="fr-FR" sz="1400" dirty="0">
                <a:solidFill>
                  <a:schemeClr val="tx2">
                    <a:lumMod val="75000"/>
                  </a:schemeClr>
                </a:solidFill>
              </a:rPr>
              <a:t>: LES SCRUTINS DE 2022</a:t>
            </a:r>
          </a:p>
          <a:p>
            <a:pPr marL="0" indent="0">
              <a:buNone/>
            </a:pPr>
            <a:endParaRPr lang="fr-FR" sz="1400" cap="all" dirty="0">
              <a:solidFill>
                <a:schemeClr val="tx2"/>
              </a:solidFill>
              <a:effectLst>
                <a:outerShdw blurRad="38100" dist="38100" dir="2700000" algn="tl">
                  <a:srgbClr val="000000">
                    <a:alpha val="43137"/>
                  </a:srgbClr>
                </a:outerShdw>
              </a:effectLst>
            </a:endParaRPr>
          </a:p>
          <a:p>
            <a:pPr marL="0" indent="0">
              <a:buNone/>
            </a:pPr>
            <a:endParaRPr lang="fr-FR" sz="1400" cap="all" dirty="0">
              <a:solidFill>
                <a:schemeClr val="tx2"/>
              </a:solidFill>
              <a:effectLst>
                <a:outerShdw blurRad="38100" dist="38100" dir="2700000" algn="tl">
                  <a:srgbClr val="000000">
                    <a:alpha val="43137"/>
                  </a:srgbClr>
                </a:outerShdw>
              </a:effectLst>
            </a:endParaRPr>
          </a:p>
          <a:p>
            <a:pPr marL="0" indent="0">
              <a:buNone/>
            </a:pPr>
            <a:endParaRPr lang="fr-FR" sz="1400" cap="all" dirty="0">
              <a:solidFill>
                <a:schemeClr val="tx2">
                  <a:lumMod val="60000"/>
                  <a:lumOff val="40000"/>
                </a:schemeClr>
              </a:solidFill>
            </a:endParaRPr>
          </a:p>
          <a:p>
            <a:endParaRPr lang="fr-FR" dirty="0"/>
          </a:p>
        </p:txBody>
      </p:sp>
      <p:sp>
        <p:nvSpPr>
          <p:cNvPr id="8" name="Espace réservé du texte 7"/>
          <p:cNvSpPr txBox="1">
            <a:spLocks noGrp="1"/>
          </p:cNvSpPr>
          <p:nvPr>
            <p:ph sz="quarter" idx="14"/>
          </p:nvPr>
        </p:nvSpPr>
        <p:spPr>
          <a:xfrm>
            <a:off x="1547664" y="448050"/>
            <a:ext cx="6984776" cy="1533753"/>
          </a:xfrm>
          <a:prstGeom prst="rect">
            <a:avLst/>
          </a:prstGeom>
          <a:noFill/>
        </p:spPr>
        <p:txBody>
          <a:bodyPr wrap="square" rtlCol="0">
            <a:spAutoFit/>
          </a:bodyPr>
          <a:lstStyle/>
          <a:p>
            <a:r>
              <a:rPr lang="fr-FR" sz="1600" b="1" dirty="0" smtClean="0">
                <a:solidFill>
                  <a:schemeClr val="tx2">
                    <a:lumMod val="75000"/>
                  </a:schemeClr>
                </a:solidFill>
              </a:rPr>
              <a:t>3. cartographie des CAP </a:t>
            </a:r>
            <a:r>
              <a:rPr lang="fr-FR" sz="1400" b="1" dirty="0">
                <a:solidFill>
                  <a:schemeClr val="tx2">
                    <a:lumMod val="75000"/>
                  </a:schemeClr>
                </a:solidFill>
              </a:rPr>
              <a:t>institués à compter des élections de </a:t>
            </a:r>
            <a:r>
              <a:rPr lang="fr-FR" sz="1400" b="1" dirty="0" smtClean="0">
                <a:solidFill>
                  <a:schemeClr val="tx2">
                    <a:lumMod val="75000"/>
                  </a:schemeClr>
                </a:solidFill>
              </a:rPr>
              <a:t>2022 au ministère de l’éducation nationale, de la jeunesse </a:t>
            </a:r>
            <a:r>
              <a:rPr lang="fr-FR" sz="1400" b="1" dirty="0">
                <a:solidFill>
                  <a:schemeClr val="tx2">
                    <a:lumMod val="75000"/>
                  </a:schemeClr>
                </a:solidFill>
              </a:rPr>
              <a:t>et </a:t>
            </a:r>
            <a:r>
              <a:rPr lang="fr-FR" sz="1400" b="1" dirty="0" smtClean="0">
                <a:solidFill>
                  <a:schemeClr val="tx2">
                    <a:lumMod val="75000"/>
                  </a:schemeClr>
                </a:solidFill>
              </a:rPr>
              <a:t>des sports </a:t>
            </a:r>
            <a:r>
              <a:rPr lang="fr-FR" sz="1400" b="1" dirty="0">
                <a:solidFill>
                  <a:schemeClr val="tx2"/>
                </a:solidFill>
              </a:rPr>
              <a:t>2</a:t>
            </a:r>
            <a:r>
              <a:rPr lang="fr-FR" sz="1400" b="1" dirty="0" smtClean="0">
                <a:solidFill>
                  <a:schemeClr val="tx2"/>
                </a:solidFill>
              </a:rPr>
              <a:t>/3</a:t>
            </a:r>
            <a:endParaRPr lang="fr-FR" sz="1400" dirty="0">
              <a:solidFill>
                <a:schemeClr val="tx2"/>
              </a:solidFill>
            </a:endParaRPr>
          </a:p>
          <a:p>
            <a:endParaRPr lang="fr-FR" sz="1600" b="1" dirty="0"/>
          </a:p>
          <a:p>
            <a:endParaRPr lang="fr-FR" sz="1100" b="1" dirty="0" smtClean="0"/>
          </a:p>
          <a:p>
            <a:endParaRPr lang="fr-FR" sz="1200" b="1" dirty="0" smtClean="0"/>
          </a:p>
          <a:p>
            <a:endParaRPr lang="fr-FR" sz="1400" b="1" cap="all" dirty="0">
              <a:solidFill>
                <a:schemeClr val="tx2">
                  <a:lumMod val="60000"/>
                  <a:lumOff val="40000"/>
                </a:schemeClr>
              </a:solidFill>
            </a:endParaRPr>
          </a:p>
        </p:txBody>
      </p:sp>
      <p:sp>
        <p:nvSpPr>
          <p:cNvPr id="3" name="Rectangle 1"/>
          <p:cNvSpPr>
            <a:spLocks noChangeArrowheads="1"/>
          </p:cNvSpPr>
          <p:nvPr/>
        </p:nvSpPr>
        <p:spPr bwMode="auto">
          <a:xfrm>
            <a:off x="3310505" y="151533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9" name="Rectangle 1"/>
          <p:cNvSpPr>
            <a:spLocks noChangeArrowheads="1"/>
          </p:cNvSpPr>
          <p:nvPr/>
        </p:nvSpPr>
        <p:spPr bwMode="auto">
          <a:xfrm>
            <a:off x="2662238" y="18129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r>
            <a:br>
              <a:rPr kumimoji="0" lang="fr-FR" altLang="fr-F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endParaRPr kumimoji="0" lang="fr-FR" altLang="fr-FR"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2" name="Tableau 1"/>
          <p:cNvGraphicFramePr>
            <a:graphicFrameLocks noGrp="1"/>
          </p:cNvGraphicFramePr>
          <p:nvPr>
            <p:extLst>
              <p:ext uri="{D42A27DB-BD31-4B8C-83A1-F6EECF244321}">
                <p14:modId xmlns:p14="http://schemas.microsoft.com/office/powerpoint/2010/main" val="3080767560"/>
              </p:ext>
            </p:extLst>
          </p:nvPr>
        </p:nvGraphicFramePr>
        <p:xfrm>
          <a:off x="1259632" y="954307"/>
          <a:ext cx="7380352" cy="3627739"/>
        </p:xfrm>
        <a:graphic>
          <a:graphicData uri="http://schemas.openxmlformats.org/drawingml/2006/table">
            <a:tbl>
              <a:tblPr firstRow="1" firstCol="1" bandRow="1">
                <a:tableStyleId>{5C22544A-7EE6-4342-B048-85BDC9FD1C3A}</a:tableStyleId>
              </a:tblPr>
              <a:tblGrid>
                <a:gridCol w="4004689">
                  <a:extLst>
                    <a:ext uri="{9D8B030D-6E8A-4147-A177-3AD203B41FA5}">
                      <a16:colId xmlns:a16="http://schemas.microsoft.com/office/drawing/2014/main" val="2246927426"/>
                    </a:ext>
                  </a:extLst>
                </a:gridCol>
                <a:gridCol w="675831">
                  <a:extLst>
                    <a:ext uri="{9D8B030D-6E8A-4147-A177-3AD203B41FA5}">
                      <a16:colId xmlns:a16="http://schemas.microsoft.com/office/drawing/2014/main" val="2591256333"/>
                    </a:ext>
                  </a:extLst>
                </a:gridCol>
                <a:gridCol w="792088">
                  <a:extLst>
                    <a:ext uri="{9D8B030D-6E8A-4147-A177-3AD203B41FA5}">
                      <a16:colId xmlns:a16="http://schemas.microsoft.com/office/drawing/2014/main" val="2013559309"/>
                    </a:ext>
                  </a:extLst>
                </a:gridCol>
                <a:gridCol w="1008112">
                  <a:extLst>
                    <a:ext uri="{9D8B030D-6E8A-4147-A177-3AD203B41FA5}">
                      <a16:colId xmlns:a16="http://schemas.microsoft.com/office/drawing/2014/main" val="2027914147"/>
                    </a:ext>
                  </a:extLst>
                </a:gridCol>
                <a:gridCol w="899632">
                  <a:extLst>
                    <a:ext uri="{9D8B030D-6E8A-4147-A177-3AD203B41FA5}">
                      <a16:colId xmlns:a16="http://schemas.microsoft.com/office/drawing/2014/main" val="2729348825"/>
                    </a:ext>
                  </a:extLst>
                </a:gridCol>
              </a:tblGrid>
              <a:tr h="446379">
                <a:tc>
                  <a:txBody>
                    <a:bodyPr/>
                    <a:lstStyle/>
                    <a:p>
                      <a:pPr algn="ctr">
                        <a:lnSpc>
                          <a:spcPct val="115000"/>
                        </a:lnSpc>
                        <a:spcAft>
                          <a:spcPts val="0"/>
                        </a:spcAft>
                      </a:pPr>
                      <a:r>
                        <a:rPr lang="fr-FR" sz="900" b="1" i="1" dirty="0">
                          <a:solidFill>
                            <a:schemeClr val="tx1"/>
                          </a:solidFill>
                          <a:effectLst/>
                        </a:rPr>
                        <a:t>Corps</a:t>
                      </a:r>
                      <a:endParaRPr lang="fr-FR" sz="9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7817" marR="278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ctr">
                        <a:lnSpc>
                          <a:spcPct val="115000"/>
                        </a:lnSpc>
                        <a:spcAft>
                          <a:spcPts val="0"/>
                        </a:spcAft>
                      </a:pPr>
                      <a:r>
                        <a:rPr lang="fr-FR" sz="900" b="1" i="1" dirty="0">
                          <a:solidFill>
                            <a:schemeClr val="tx1"/>
                          </a:solidFill>
                          <a:effectLst/>
                        </a:rPr>
                        <a:t>CAP nationale</a:t>
                      </a:r>
                      <a:endParaRPr lang="fr-FR" sz="9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7817" marR="278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ctr">
                        <a:lnSpc>
                          <a:spcPct val="115000"/>
                        </a:lnSpc>
                        <a:spcAft>
                          <a:spcPts val="0"/>
                        </a:spcAft>
                      </a:pPr>
                      <a:r>
                        <a:rPr lang="fr-FR" sz="900" b="1" i="1" dirty="0">
                          <a:solidFill>
                            <a:schemeClr val="tx1"/>
                          </a:solidFill>
                          <a:effectLst/>
                        </a:rPr>
                        <a:t>CAP académique</a:t>
                      </a:r>
                      <a:endParaRPr lang="fr-FR" sz="9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7817" marR="278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ctr">
                        <a:lnSpc>
                          <a:spcPct val="115000"/>
                        </a:lnSpc>
                        <a:spcAft>
                          <a:spcPts val="0"/>
                        </a:spcAft>
                      </a:pPr>
                      <a:r>
                        <a:rPr lang="fr-FR" sz="900" b="1" i="1" dirty="0">
                          <a:solidFill>
                            <a:schemeClr val="tx1"/>
                          </a:solidFill>
                          <a:effectLst/>
                        </a:rPr>
                        <a:t>CAP départementale unique *</a:t>
                      </a:r>
                      <a:endParaRPr lang="fr-FR" sz="9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7817" marR="278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ctr">
                        <a:lnSpc>
                          <a:spcPct val="115000"/>
                        </a:lnSpc>
                        <a:spcAft>
                          <a:spcPts val="0"/>
                        </a:spcAft>
                      </a:pPr>
                      <a:r>
                        <a:rPr lang="fr-FR" sz="900" b="1" i="1" dirty="0">
                          <a:solidFill>
                            <a:schemeClr val="tx1"/>
                          </a:solidFill>
                          <a:effectLst/>
                        </a:rPr>
                        <a:t>CAP locale</a:t>
                      </a:r>
                      <a:endParaRPr lang="fr-FR" sz="9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7817" marR="278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extLst>
                  <a:ext uri="{0D108BD9-81ED-4DB2-BD59-A6C34878D82A}">
                    <a16:rowId xmlns:a16="http://schemas.microsoft.com/office/drawing/2014/main" val="2103999094"/>
                  </a:ext>
                </a:extLst>
              </a:tr>
              <a:tr h="347184">
                <a:tc>
                  <a:txBody>
                    <a:bodyPr/>
                    <a:lstStyle/>
                    <a:p>
                      <a:pPr>
                        <a:lnSpc>
                          <a:spcPct val="115000"/>
                        </a:lnSpc>
                        <a:spcAft>
                          <a:spcPts val="0"/>
                        </a:spcAft>
                      </a:pPr>
                      <a:r>
                        <a:rPr lang="fr-FR" sz="700" b="0" i="1" dirty="0">
                          <a:solidFill>
                            <a:schemeClr val="tx1"/>
                          </a:solidFill>
                          <a:effectLst/>
                        </a:rPr>
                        <a:t>Secrétaires administratifs de l’éducation nationale et de l’enseignement supérieur, des techniciens de l’éducation nationale</a:t>
                      </a:r>
                    </a:p>
                    <a:p>
                      <a:pPr>
                        <a:lnSpc>
                          <a:spcPct val="115000"/>
                        </a:lnSpc>
                        <a:spcAft>
                          <a:spcPts val="0"/>
                        </a:spcAft>
                      </a:pPr>
                      <a:r>
                        <a:rPr lang="fr-FR" sz="700" b="0" i="1" dirty="0">
                          <a:solidFill>
                            <a:schemeClr val="tx1"/>
                          </a:solidFill>
                          <a:effectLst/>
                        </a:rPr>
                        <a:t> </a:t>
                      </a:r>
                      <a:endParaRPr lang="fr-FR" sz="700" b="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7817" marR="278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endParaRPr lang="fr-FR" sz="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7817" marR="278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700" b="1" dirty="0">
                          <a:effectLst/>
                        </a:rPr>
                        <a:t>X</a:t>
                      </a:r>
                    </a:p>
                    <a:p>
                      <a:pPr algn="ctr">
                        <a:lnSpc>
                          <a:spcPct val="115000"/>
                        </a:lnSpc>
                        <a:spcAft>
                          <a:spcPts val="0"/>
                        </a:spcAft>
                      </a:pPr>
                      <a:r>
                        <a:rPr lang="fr-FR" sz="700" b="1" dirty="0">
                          <a:effectLst/>
                        </a:rPr>
                        <a:t> </a:t>
                      </a:r>
                      <a:endParaRPr lang="fr-FR" sz="7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7817" marR="278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ctr">
                        <a:lnSpc>
                          <a:spcPct val="115000"/>
                        </a:lnSpc>
                        <a:spcAft>
                          <a:spcPts val="0"/>
                        </a:spcAft>
                      </a:pPr>
                      <a:r>
                        <a:rPr lang="fr-FR" sz="700" b="1" dirty="0">
                          <a:effectLst/>
                        </a:rPr>
                        <a:t> </a:t>
                      </a:r>
                      <a:endParaRPr lang="fr-FR" sz="7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7817" marR="278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600" b="1" dirty="0">
                          <a:effectLst/>
                        </a:rPr>
                        <a:t> </a:t>
                      </a:r>
                      <a:endParaRPr lang="fr-FR" sz="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7817" marR="278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68889015"/>
                  </a:ext>
                </a:extLst>
              </a:tr>
              <a:tr h="347184">
                <a:tc>
                  <a:txBody>
                    <a:bodyPr/>
                    <a:lstStyle/>
                    <a:p>
                      <a:pPr>
                        <a:lnSpc>
                          <a:spcPct val="115000"/>
                        </a:lnSpc>
                        <a:spcAft>
                          <a:spcPts val="0"/>
                        </a:spcAft>
                      </a:pPr>
                      <a:r>
                        <a:rPr lang="fr-FR" sz="700" b="0" i="1" dirty="0">
                          <a:solidFill>
                            <a:schemeClr val="tx1"/>
                          </a:solidFill>
                          <a:effectLst/>
                        </a:rPr>
                        <a:t>Adjoints administratifs de l’éducation nationale et de l’enseignement supérieur et des adjoints techniques des établissements d’enseignement</a:t>
                      </a:r>
                    </a:p>
                    <a:p>
                      <a:pPr>
                        <a:lnSpc>
                          <a:spcPct val="115000"/>
                        </a:lnSpc>
                        <a:spcAft>
                          <a:spcPts val="0"/>
                        </a:spcAft>
                      </a:pPr>
                      <a:r>
                        <a:rPr lang="fr-FR" sz="700" b="0" i="1" dirty="0">
                          <a:solidFill>
                            <a:schemeClr val="tx1"/>
                          </a:solidFill>
                          <a:effectLst/>
                        </a:rPr>
                        <a:t> </a:t>
                      </a:r>
                      <a:endParaRPr lang="fr-FR" sz="700" b="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7817" marR="278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endParaRPr lang="fr-FR" sz="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7817" marR="278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700" b="1" dirty="0">
                          <a:effectLst/>
                        </a:rPr>
                        <a:t>X</a:t>
                      </a:r>
                    </a:p>
                    <a:p>
                      <a:pPr algn="ctr">
                        <a:lnSpc>
                          <a:spcPct val="115000"/>
                        </a:lnSpc>
                        <a:spcAft>
                          <a:spcPts val="0"/>
                        </a:spcAft>
                      </a:pPr>
                      <a:r>
                        <a:rPr lang="fr-FR" sz="700" b="1" dirty="0">
                          <a:effectLst/>
                        </a:rPr>
                        <a:t> </a:t>
                      </a:r>
                      <a:endParaRPr lang="fr-FR" sz="7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7817" marR="278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ctr">
                        <a:lnSpc>
                          <a:spcPct val="115000"/>
                        </a:lnSpc>
                        <a:spcAft>
                          <a:spcPts val="0"/>
                        </a:spcAft>
                      </a:pPr>
                      <a:r>
                        <a:rPr lang="fr-FR" sz="700" b="1" dirty="0">
                          <a:effectLst/>
                        </a:rPr>
                        <a:t> </a:t>
                      </a:r>
                      <a:endParaRPr lang="fr-FR" sz="7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7817" marR="278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600" b="1">
                          <a:effectLst/>
                        </a:rPr>
                        <a:t> </a:t>
                      </a:r>
                      <a:endParaRPr lang="fr-FR" sz="600" b="1">
                        <a:effectLst/>
                        <a:latin typeface="Times New Roman" panose="02020603050405020304" pitchFamily="18" charset="0"/>
                        <a:ea typeface="Calibri" panose="020F0502020204030204" pitchFamily="34" charset="0"/>
                        <a:cs typeface="Times New Roman" panose="02020603050405020304" pitchFamily="18" charset="0"/>
                      </a:endParaRPr>
                    </a:p>
                  </a:txBody>
                  <a:tcPr marL="27817" marR="278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4162565"/>
                  </a:ext>
                </a:extLst>
              </a:tr>
              <a:tr h="368611">
                <a:tc>
                  <a:txBody>
                    <a:bodyPr/>
                    <a:lstStyle/>
                    <a:p>
                      <a:pPr>
                        <a:lnSpc>
                          <a:spcPct val="115000"/>
                        </a:lnSpc>
                        <a:spcAft>
                          <a:spcPts val="0"/>
                        </a:spcAft>
                      </a:pPr>
                      <a:r>
                        <a:rPr lang="fr-FR" sz="700" b="0" i="1" dirty="0">
                          <a:solidFill>
                            <a:schemeClr val="tx1"/>
                          </a:solidFill>
                          <a:effectLst/>
                        </a:rPr>
                        <a:t>Infirmiers de l’éducation nationale et de l’enseignement supérieur, conseillers techniques de service social des administrations de l’Etat et assistants de service social des administrations de l’Etat</a:t>
                      </a:r>
                    </a:p>
                    <a:p>
                      <a:pPr>
                        <a:lnSpc>
                          <a:spcPct val="115000"/>
                        </a:lnSpc>
                        <a:spcAft>
                          <a:spcPts val="0"/>
                        </a:spcAft>
                      </a:pPr>
                      <a:r>
                        <a:rPr lang="fr-FR" sz="700" b="0" i="1" dirty="0">
                          <a:solidFill>
                            <a:schemeClr val="tx1"/>
                          </a:solidFill>
                          <a:effectLst/>
                        </a:rPr>
                        <a:t> </a:t>
                      </a:r>
                      <a:endParaRPr lang="fr-FR" sz="700" b="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7817" marR="278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endParaRPr lang="fr-FR" sz="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7817" marR="278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700" b="1" dirty="0">
                          <a:effectLst/>
                        </a:rPr>
                        <a:t>X</a:t>
                      </a:r>
                    </a:p>
                    <a:p>
                      <a:pPr algn="ctr">
                        <a:lnSpc>
                          <a:spcPct val="115000"/>
                        </a:lnSpc>
                        <a:spcAft>
                          <a:spcPts val="0"/>
                        </a:spcAft>
                      </a:pPr>
                      <a:r>
                        <a:rPr lang="fr-FR" sz="700" b="1" dirty="0">
                          <a:effectLst/>
                        </a:rPr>
                        <a:t> </a:t>
                      </a:r>
                      <a:endParaRPr lang="fr-FR" sz="7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7817" marR="278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ctr">
                        <a:lnSpc>
                          <a:spcPct val="115000"/>
                        </a:lnSpc>
                        <a:spcAft>
                          <a:spcPts val="0"/>
                        </a:spcAft>
                      </a:pPr>
                      <a:r>
                        <a:rPr lang="fr-FR" sz="700" b="1" dirty="0">
                          <a:effectLst/>
                        </a:rPr>
                        <a:t> </a:t>
                      </a:r>
                      <a:endParaRPr lang="fr-FR" sz="7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7817" marR="278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600" b="1">
                          <a:effectLst/>
                        </a:rPr>
                        <a:t> </a:t>
                      </a:r>
                      <a:endParaRPr lang="fr-FR" sz="600" b="1">
                        <a:effectLst/>
                        <a:latin typeface="Times New Roman" panose="02020603050405020304" pitchFamily="18" charset="0"/>
                        <a:ea typeface="Calibri" panose="020F0502020204030204" pitchFamily="34" charset="0"/>
                        <a:cs typeface="Times New Roman" panose="02020603050405020304" pitchFamily="18" charset="0"/>
                      </a:endParaRPr>
                    </a:p>
                  </a:txBody>
                  <a:tcPr marL="27817" marR="278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06612217"/>
                  </a:ext>
                </a:extLst>
              </a:tr>
              <a:tr h="823014">
                <a:tc>
                  <a:txBody>
                    <a:bodyPr/>
                    <a:lstStyle/>
                    <a:p>
                      <a:pPr>
                        <a:lnSpc>
                          <a:spcPct val="115000"/>
                        </a:lnSpc>
                        <a:spcAft>
                          <a:spcPts val="0"/>
                        </a:spcAft>
                      </a:pPr>
                      <a:r>
                        <a:rPr lang="fr-FR" sz="700" b="0" i="1" dirty="0">
                          <a:solidFill>
                            <a:schemeClr val="tx1"/>
                          </a:solidFill>
                          <a:effectLst/>
                        </a:rPr>
                        <a:t>Professeurs des écoles et des instituteurs</a:t>
                      </a:r>
                    </a:p>
                    <a:p>
                      <a:pPr>
                        <a:lnSpc>
                          <a:spcPct val="115000"/>
                        </a:lnSpc>
                        <a:spcAft>
                          <a:spcPts val="0"/>
                        </a:spcAft>
                      </a:pPr>
                      <a:r>
                        <a:rPr lang="fr-FR" sz="700" b="0" i="1" dirty="0">
                          <a:solidFill>
                            <a:schemeClr val="tx1"/>
                          </a:solidFill>
                          <a:effectLst/>
                        </a:rPr>
                        <a:t> </a:t>
                      </a:r>
                      <a:endParaRPr lang="fr-FR" sz="700" b="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7817" marR="278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endParaRPr lang="fr-FR" sz="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7817" marR="278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700" b="1" dirty="0">
                          <a:effectLst/>
                        </a:rPr>
                        <a:t> </a:t>
                      </a:r>
                      <a:endParaRPr lang="fr-FR" sz="7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7817" marR="278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700" b="1" dirty="0">
                          <a:effectLst/>
                        </a:rPr>
                        <a:t>X</a:t>
                      </a:r>
                    </a:p>
                    <a:p>
                      <a:pPr algn="ctr">
                        <a:lnSpc>
                          <a:spcPct val="115000"/>
                        </a:lnSpc>
                        <a:spcAft>
                          <a:spcPts val="0"/>
                        </a:spcAft>
                      </a:pPr>
                      <a:r>
                        <a:rPr lang="fr-FR" sz="700" b="1" dirty="0">
                          <a:effectLst/>
                        </a:rPr>
                        <a:t> </a:t>
                      </a:r>
                      <a:endParaRPr lang="fr-FR" sz="7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7817" marR="278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ctr">
                        <a:lnSpc>
                          <a:spcPct val="115000"/>
                        </a:lnSpc>
                        <a:spcAft>
                          <a:spcPts val="0"/>
                        </a:spcAft>
                      </a:pPr>
                      <a:r>
                        <a:rPr lang="fr-FR" sz="700" b="1" dirty="0">
                          <a:effectLst/>
                        </a:rPr>
                        <a:t>X</a:t>
                      </a:r>
                    </a:p>
                    <a:p>
                      <a:pPr algn="ctr">
                        <a:lnSpc>
                          <a:spcPct val="115000"/>
                        </a:lnSpc>
                        <a:spcAft>
                          <a:spcPts val="0"/>
                        </a:spcAft>
                      </a:pPr>
                      <a:r>
                        <a:rPr lang="fr-FR" sz="600" b="1" dirty="0">
                          <a:effectLst/>
                        </a:rPr>
                        <a:t>CAP locale unique *</a:t>
                      </a:r>
                    </a:p>
                    <a:p>
                      <a:pPr algn="ctr">
                        <a:lnSpc>
                          <a:spcPct val="115000"/>
                        </a:lnSpc>
                        <a:spcAft>
                          <a:spcPts val="0"/>
                        </a:spcAft>
                      </a:pPr>
                      <a:r>
                        <a:rPr lang="fr-FR" sz="600" b="1" dirty="0">
                          <a:effectLst/>
                        </a:rPr>
                        <a:t>auprès du chef de service de l’éducation nationale à Saint-Pierre-et-Miquelon</a:t>
                      </a:r>
                    </a:p>
                    <a:p>
                      <a:pPr algn="ctr">
                        <a:lnSpc>
                          <a:spcPct val="115000"/>
                        </a:lnSpc>
                        <a:spcAft>
                          <a:spcPts val="0"/>
                        </a:spcAft>
                      </a:pPr>
                      <a:r>
                        <a:rPr lang="fr-FR" sz="600" b="1" dirty="0">
                          <a:effectLst/>
                        </a:rPr>
                        <a:t> </a:t>
                      </a:r>
                      <a:endParaRPr lang="fr-FR" sz="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7817" marR="278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extLst>
                  <a:ext uri="{0D108BD9-81ED-4DB2-BD59-A6C34878D82A}">
                    <a16:rowId xmlns:a16="http://schemas.microsoft.com/office/drawing/2014/main" val="490282195"/>
                  </a:ext>
                </a:extLst>
              </a:tr>
              <a:tr h="1157279">
                <a:tc>
                  <a:txBody>
                    <a:bodyPr/>
                    <a:lstStyle/>
                    <a:p>
                      <a:pPr>
                        <a:lnSpc>
                          <a:spcPct val="115000"/>
                        </a:lnSpc>
                        <a:spcAft>
                          <a:spcPts val="0"/>
                        </a:spcAft>
                      </a:pPr>
                      <a:r>
                        <a:rPr lang="fr-FR" sz="700" b="0" i="1" dirty="0">
                          <a:solidFill>
                            <a:schemeClr val="tx1"/>
                          </a:solidFill>
                          <a:effectLst/>
                        </a:rPr>
                        <a:t>Attachés d’administration de l’Etat, secrétaires administratifs de l’éducation nationale et de l’enseignement supérieur, adjoints administratifs de l’éducation nationale et de l’enseignement supérieur, adjoints techniques des établissements d’enseignement, conseillers techniques de service social des administrations de l’Etat, assistants de service social des administrations de l’Etat, infirmiers de l’éducation nationale et de l’enseignement supérieur, techniciens de l’éducation nationale, adjoints techniques de recherche et formation du ministère chargé de l’enseignement supérieur</a:t>
                      </a:r>
                    </a:p>
                    <a:p>
                      <a:pPr>
                        <a:lnSpc>
                          <a:spcPct val="115000"/>
                        </a:lnSpc>
                        <a:spcAft>
                          <a:spcPts val="0"/>
                        </a:spcAft>
                      </a:pPr>
                      <a:r>
                        <a:rPr lang="fr-FR" sz="700" b="0" i="1" dirty="0">
                          <a:solidFill>
                            <a:schemeClr val="tx1"/>
                          </a:solidFill>
                          <a:effectLst/>
                        </a:rPr>
                        <a:t> </a:t>
                      </a:r>
                    </a:p>
                    <a:p>
                      <a:pPr>
                        <a:lnSpc>
                          <a:spcPct val="115000"/>
                        </a:lnSpc>
                        <a:spcAft>
                          <a:spcPts val="0"/>
                        </a:spcAft>
                      </a:pPr>
                      <a:r>
                        <a:rPr lang="fr-FR" sz="700" b="0" i="1" dirty="0">
                          <a:solidFill>
                            <a:schemeClr val="tx1"/>
                          </a:solidFill>
                          <a:effectLst/>
                        </a:rPr>
                        <a:t> </a:t>
                      </a:r>
                      <a:endParaRPr lang="fr-FR" sz="700" b="1" i="0" dirty="0">
                        <a:solidFill>
                          <a:schemeClr val="tx1"/>
                        </a:solidFill>
                        <a:effectLst/>
                      </a:endParaRPr>
                    </a:p>
                    <a:p>
                      <a:pPr>
                        <a:lnSpc>
                          <a:spcPct val="115000"/>
                        </a:lnSpc>
                        <a:spcAft>
                          <a:spcPts val="0"/>
                        </a:spcAft>
                      </a:pPr>
                      <a:r>
                        <a:rPr lang="fr-FR" sz="700" b="0" i="1" dirty="0">
                          <a:solidFill>
                            <a:schemeClr val="tx1"/>
                          </a:solidFill>
                          <a:effectLst/>
                        </a:rPr>
                        <a:t> </a:t>
                      </a:r>
                      <a:endParaRPr lang="fr-FR" sz="700" b="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7817" marR="278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endParaRPr lang="fr-FR" sz="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7817" marR="278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600" b="1" dirty="0">
                          <a:effectLst/>
                        </a:rPr>
                        <a:t> </a:t>
                      </a:r>
                      <a:endParaRPr lang="fr-FR" sz="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7817" marR="278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600" b="1">
                          <a:effectLst/>
                        </a:rPr>
                        <a:t> </a:t>
                      </a:r>
                      <a:endParaRPr lang="fr-FR" sz="600" b="1">
                        <a:effectLst/>
                        <a:latin typeface="Times New Roman" panose="02020603050405020304" pitchFamily="18" charset="0"/>
                        <a:ea typeface="Calibri" panose="020F0502020204030204" pitchFamily="34" charset="0"/>
                        <a:cs typeface="Times New Roman" panose="02020603050405020304" pitchFamily="18" charset="0"/>
                      </a:endParaRPr>
                    </a:p>
                  </a:txBody>
                  <a:tcPr marL="27817" marR="278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fr-FR" sz="700" b="1" dirty="0">
                          <a:effectLst/>
                        </a:rPr>
                        <a:t>X</a:t>
                      </a:r>
                    </a:p>
                    <a:p>
                      <a:pPr algn="ctr">
                        <a:lnSpc>
                          <a:spcPct val="115000"/>
                        </a:lnSpc>
                        <a:spcAft>
                          <a:spcPts val="0"/>
                        </a:spcAft>
                      </a:pPr>
                      <a:r>
                        <a:rPr lang="fr-FR" sz="600" b="1" dirty="0">
                          <a:effectLst/>
                        </a:rPr>
                        <a:t>CAP locale unique *</a:t>
                      </a:r>
                    </a:p>
                    <a:p>
                      <a:pPr algn="ctr">
                        <a:lnSpc>
                          <a:spcPct val="115000"/>
                        </a:lnSpc>
                        <a:spcAft>
                          <a:spcPts val="0"/>
                        </a:spcAft>
                      </a:pPr>
                      <a:r>
                        <a:rPr lang="fr-FR" sz="600" b="1" dirty="0">
                          <a:effectLst/>
                        </a:rPr>
                        <a:t>auprès des VR de Nouvelle-Calédonie, Polynésie </a:t>
                      </a:r>
                      <a:r>
                        <a:rPr lang="fr-FR" sz="600" b="1" dirty="0" smtClean="0">
                          <a:effectLst/>
                        </a:rPr>
                        <a:t>française</a:t>
                      </a:r>
                      <a:endParaRPr lang="fr-FR" sz="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7817" marR="278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extLst>
                  <a:ext uri="{0D108BD9-81ED-4DB2-BD59-A6C34878D82A}">
                    <a16:rowId xmlns:a16="http://schemas.microsoft.com/office/drawing/2014/main" val="2915440116"/>
                  </a:ext>
                </a:extLst>
              </a:tr>
            </a:tbl>
          </a:graphicData>
        </a:graphic>
      </p:graphicFrame>
      <p:sp>
        <p:nvSpPr>
          <p:cNvPr id="10" name="Rectangle 1"/>
          <p:cNvSpPr>
            <a:spLocks noChangeArrowheads="1"/>
          </p:cNvSpPr>
          <p:nvPr/>
        </p:nvSpPr>
        <p:spPr bwMode="auto">
          <a:xfrm>
            <a:off x="2824163" y="1835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r>
            <a:br>
              <a:rPr kumimoji="0" lang="fr-FR" altLang="fr-F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endParaRPr kumimoji="0" lang="fr-FR" altLang="fr-FR"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anose="020B0604020202020204" pitchFamily="34" charset="0"/>
            </a:endParaRPr>
          </a:p>
        </p:txBody>
      </p:sp>
      <p:sp>
        <p:nvSpPr>
          <p:cNvPr id="6" name="Rectangle 5"/>
          <p:cNvSpPr/>
          <p:nvPr/>
        </p:nvSpPr>
        <p:spPr>
          <a:xfrm>
            <a:off x="112222" y="1515339"/>
            <a:ext cx="1039866" cy="1704483"/>
          </a:xfrm>
          <a:prstGeom prst="rect">
            <a:avLst/>
          </a:prstGeom>
          <a:solidFill>
            <a:schemeClr val="bg1"/>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b="1" dirty="0">
                <a:solidFill>
                  <a:schemeClr val="tx1"/>
                </a:solidFill>
              </a:rPr>
              <a:t>* CAP unique : CAP réunissant des corps relevant de plusieurs catégories statutaires différentes</a:t>
            </a:r>
            <a:endParaRPr lang="fr-FR" dirty="0"/>
          </a:p>
        </p:txBody>
      </p:sp>
      <p:pic>
        <p:nvPicPr>
          <p:cNvPr id="11" name="Imag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0081" y="127817"/>
            <a:ext cx="467583" cy="399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47391201"/>
      </p:ext>
    </p:extLst>
  </p:cSld>
  <p:clrMapOvr>
    <a:masterClrMapping/>
  </p:clrMapOvr>
  <p:timing>
    <p:tnLst>
      <p:par>
        <p:cTn id="1" dur="indefinite" restart="never" nodeType="tmRoot"/>
      </p:par>
    </p:tnLst>
  </p:timing>
</p:sld>
</file>

<file path=ppt/theme/theme1.xml><?xml version="1.0" encoding="utf-8"?>
<a:theme xmlns:a="http://schemas.openxmlformats.org/drawingml/2006/main" name="MINISTÈRIEL">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_ministeriel_marianne" id="{5F0B8B09-9A99-4083-B883-79F2388C6E1D}" vid="{F8005780-5DEF-4BE0-805B-EA49FB1EABC6}"/>
    </a:ext>
  </a:extLst>
</a:theme>
</file>

<file path=ppt/theme/theme2.xml><?xml version="1.0" encoding="utf-8"?>
<a:theme xmlns:a="http://schemas.openxmlformats.org/drawingml/2006/main" name="1_MINISTÈRIEL">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_ministeriel_marianne" id="{5F0B8B09-9A99-4083-B883-79F2388C6E1D}" vid="{F8005780-5DEF-4BE0-805B-EA49FB1EABC6}"/>
    </a:ext>
  </a:extLst>
</a:theme>
</file>

<file path=ppt/theme/theme3.xml><?xml version="1.0" encoding="utf-8"?>
<a:theme xmlns:a="http://schemas.openxmlformats.org/drawingml/2006/main" name="2_MINISTÈRIEL">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_ministeriel_marianne" id="{5F0B8B09-9A99-4083-B883-79F2388C6E1D}" vid="{F8005780-5DEF-4BE0-805B-EA49FB1EABC6}"/>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3FCAED9DFBF6A44A548820E5329224B" ma:contentTypeVersion="1" ma:contentTypeDescription="Crée un document." ma:contentTypeScope="" ma:versionID="33d6f535fa2093e1886a8c7d317398be">
  <xsd:schema xmlns:xsd="http://www.w3.org/2001/XMLSchema" xmlns:xs="http://www.w3.org/2001/XMLSchema" xmlns:p="http://schemas.microsoft.com/office/2006/metadata/properties" xmlns:ns1="http://schemas.microsoft.com/sharepoint/v3" targetNamespace="http://schemas.microsoft.com/office/2006/metadata/properties" ma:root="true" ma:fieldsID="e3c27bd0fcb797d0a61d91e17cfc962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Date de début de planification" ma:description="" ma:hidden="true" ma:internalName="PublishingStartDate">
      <xsd:simpleType>
        <xsd:restriction base="dms:Unknown"/>
      </xsd:simpleType>
    </xsd:element>
    <xsd:element name="PublishingExpirationDate" ma:index="9" nillable="true" ma:displayName="Date de fin de planification"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C5FEE13-FEC8-4F1C-8222-8648587329A0}">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B0E939EC-98BA-4C54-A5A1-4FA28974BD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957A1D6-DBE0-4F71-AA10-B9F6DCEE3E1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MINISTÈRIEL</Template>
  <TotalTime>13510</TotalTime>
  <Words>2977</Words>
  <Application>Microsoft Office PowerPoint</Application>
  <PresentationFormat>Affichage à l'écran (16:9)</PresentationFormat>
  <Paragraphs>413</Paragraphs>
  <Slides>21</Slides>
  <Notes>0</Notes>
  <HiddenSlides>0</HiddenSlides>
  <MMClips>0</MMClips>
  <ScaleCrop>false</ScaleCrop>
  <HeadingPairs>
    <vt:vector size="6" baseType="variant">
      <vt:variant>
        <vt:lpstr>Polices utilisées</vt:lpstr>
      </vt:variant>
      <vt:variant>
        <vt:i4>3</vt:i4>
      </vt:variant>
      <vt:variant>
        <vt:lpstr>Thème</vt:lpstr>
      </vt:variant>
      <vt:variant>
        <vt:i4>3</vt:i4>
      </vt:variant>
      <vt:variant>
        <vt:lpstr>Titres des diapositives</vt:lpstr>
      </vt:variant>
      <vt:variant>
        <vt:i4>21</vt:i4>
      </vt:variant>
    </vt:vector>
  </HeadingPairs>
  <TitlesOfParts>
    <vt:vector size="27" baseType="lpstr">
      <vt:lpstr>Arial</vt:lpstr>
      <vt:lpstr>Calibri</vt:lpstr>
      <vt:lpstr>Times New Roman</vt:lpstr>
      <vt:lpstr>MINISTÈRIEL</vt:lpstr>
      <vt:lpstr>1_MINISTÈRIEL</vt:lpstr>
      <vt:lpstr>2_MINISTÈRIEL</vt:lpstr>
      <vt:lpstr>Présentation PowerPoint</vt:lpstr>
      <vt:lpstr> </vt:lpstr>
      <vt:lpstr> </vt:lpstr>
      <vt:lpstr>Présentation PowerPoint</vt:lpstr>
      <vt:lpstr>1. Les instances concernées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1. Textes de référence sur les élections professionnelles   -loi n°83-634 du 13 juillet 1983 modifiée portant droits et obligations des fonctionnaires   -loi n°84-16 du 11 janvier 1984 modifiée portant dispositions statutaires relatives à la fonction publique de l’Etat, notamment ses articles 15 et 15 bis     -décret n°82-451 du 28 mai 1982 modifié relatif aux commissions administratives paritaire (article 12 pour les conditions d’inscription sur les listes électorales)  -décret n°2020-1427 du 20 novembre 2020 relatif aux comités sociaux d’administration dans les administrations et les établissements publics de l’Etat (remplace le décret n°2011-184 du 15 février 2011 relatif aux comités techniques dans les administrations et les établissements publics de l’Etat) (article 29 pour les conditions d’inscription sur les listes électorales)  circulaire d’application du décret n° 2011-184 du 15 février 2011 relatif aux comités techniques dans les administrations et les établissements publics de l’Etat. dispositions relatives à l’organisation et à la composition des comités techniques -  NOR : BCRF1109882C. Cette circulaire reste à ce jour utilisée car les dispositions du décret 2020-1427 sont assez largement identiques à celles du décret 2011-184 qu’il a abrogé.  </vt:lpstr>
      <vt:lpstr>Présentation PowerPoint</vt:lpstr>
      <vt:lpstr>Présentation PowerPoint</vt:lpstr>
      <vt:lpstr>Présentation PowerPoint</vt:lpstr>
      <vt:lpstr>Présentation PowerPoint</vt:lpstr>
      <vt:lpstr>Présentation PowerPoint</vt:lpstr>
    </vt:vector>
  </TitlesOfParts>
  <Manager>Client</Manager>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Client</dc:subject>
  <dc:creator>Microsoft Office User</dc:creator>
  <cp:lastModifiedBy>Utilisateur Windows</cp:lastModifiedBy>
  <cp:revision>1243</cp:revision>
  <cp:lastPrinted>2021-10-14T08:25:07Z</cp:lastPrinted>
  <dcterms:created xsi:type="dcterms:W3CDTF">2020-03-05T15:21:24Z</dcterms:created>
  <dcterms:modified xsi:type="dcterms:W3CDTF">2022-03-17T14:33:14Z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0x01010093FCAED9DFBF6A44A548820E5329224B</vt:lpwstr>
  </property>
</Properties>
</file>